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Lst>
  <p:sldSz cy="5143500" cx="9144000"/>
  <p:notesSz cx="6858000" cy="9144000"/>
  <p:embeddedFontLst>
    <p:embeddedFont>
      <p:font typeface="Average"/>
      <p:regular r:id="rId1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7" Type="http://schemas.openxmlformats.org/officeDocument/2006/relationships/font" Target="fonts/Average-regular.fntdata"/><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Hi everyone, I’m Reno, and I’ve been co-advised by Chris Callison-Burch and Marianna Apidianaki. Today I’m presenting an overview of my thesis, which is titled towards a practically useful text simplification system.</a:t>
            </a:r>
            <a:endParaRPr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72e4d652e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72e4d652e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And finally we have sentence splitting, where we break up long and complex sentences into two or more shorter sentences. This is a reasonable way to think about text simplification, and there are many extremely interesting problems within this space. Thus, much of the work so far in my PhD, and the simplification field in general, has focused on this framing of the problem.</a:t>
            </a:r>
            <a:endParaRPr sz="1200"/>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e0c1b192b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e0c1b192b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we will filter this list based on their appropriateness</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dbf5b9b65c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dbf5b9b65c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To see if current retrieval approaches are feasible, we set up an initial experiment again relying on Newsela.</a:t>
            </a:r>
            <a:endParaRPr sz="1200"/>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e0c1b192bf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e0c1b192bf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212121"/>
                </a:solidFill>
              </a:rPr>
              <a:t>As input, we use each complex Newsela article D_i4. Here, </a:t>
            </a:r>
            <a:r>
              <a:rPr lang="en" sz="1200">
                <a:solidFill>
                  <a:srgbClr val="212121"/>
                </a:solidFill>
              </a:rPr>
              <a:t>4 represents the highest complexity level, L4.</a:t>
            </a:r>
            <a:endParaRPr sz="1200">
              <a:solidFill>
                <a:srgbClr val="212121"/>
              </a:solidFill>
            </a:endParaRPr>
          </a:p>
          <a:p>
            <a:pPr indent="0" lvl="0" marL="0" rtl="0" algn="l">
              <a:lnSpc>
                <a:spcPct val="115000"/>
              </a:lnSpc>
              <a:spcBef>
                <a:spcPts val="0"/>
              </a:spcBef>
              <a:spcAft>
                <a:spcPts val="0"/>
              </a:spcAft>
              <a:buNone/>
            </a:pPr>
            <a:r>
              <a:t/>
            </a:r>
            <a:endParaRPr sz="1400">
              <a:solidFill>
                <a:srgbClr val="212121"/>
              </a:solidFill>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df44f6e547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df44f6e547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To rank all other articles in our corpus, we then compute the similarity between D_i4 and each other article. For this, we generate document-level embeddings for D_i4 and all other documents, and then compute cosine similarities. We use two models to generate these embeddings: BERT and SBERT. BERT, as mentioned before, is a state-of-the-art language model that can be used to generate high-quality word embeddings, which can be combined into a </a:t>
            </a:r>
            <a:r>
              <a:rPr lang="en" sz="1200">
                <a:solidFill>
                  <a:schemeClr val="dk1"/>
                </a:solidFill>
              </a:rPr>
              <a:t>document</a:t>
            </a:r>
            <a:r>
              <a:rPr lang="en" sz="1200">
                <a:solidFill>
                  <a:schemeClr val="dk1"/>
                </a:solidFill>
              </a:rPr>
              <a:t>-level representation. SBERT is a version of BERT that is explicitly fine-tuned on natural language inference data so that it can directly generate embeddings for sentences and larger texts.</a:t>
            </a:r>
            <a:endParaRPr sz="1200">
              <a:solidFill>
                <a:schemeClr val="dk1"/>
              </a:solidFill>
            </a:endParaRPr>
          </a:p>
          <a:p>
            <a:pPr indent="0" lvl="0" marL="0" rtl="0" algn="l">
              <a:lnSpc>
                <a:spcPct val="115000"/>
              </a:lnSpc>
              <a:spcBef>
                <a:spcPts val="0"/>
              </a:spcBef>
              <a:spcAft>
                <a:spcPts val="0"/>
              </a:spcAft>
              <a:buNone/>
            </a:pPr>
            <a:r>
              <a:t/>
            </a:r>
            <a:endParaRPr sz="1400">
              <a:solidFill>
                <a:srgbClr val="212121"/>
              </a:solidFill>
            </a:endParaRPr>
          </a:p>
          <a:p>
            <a:pPr indent="0" lvl="0" marL="0" rtl="0" algn="l">
              <a:lnSpc>
                <a:spcPct val="115000"/>
              </a:lnSpc>
              <a:spcBef>
                <a:spcPts val="0"/>
              </a:spcBef>
              <a:spcAft>
                <a:spcPts val="0"/>
              </a:spcAft>
              <a:buNone/>
            </a:pPr>
            <a:r>
              <a:t/>
            </a:r>
            <a:endParaRPr sz="1400">
              <a:solidFill>
                <a:srgbClr val="212121"/>
              </a:solidFil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e0c1b192bf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e0c1b192bf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212121"/>
                </a:solidFill>
              </a:rPr>
              <a:t>To quantify how well each model performs, we compute the rank of each aligned Newsela article with D_i4; these are D_i0, D_i1, D_i2, and D_i3. </a:t>
            </a:r>
            <a:r>
              <a:rPr lang="en" sz="1200">
                <a:solidFill>
                  <a:srgbClr val="212121"/>
                </a:solidFill>
              </a:rPr>
              <a:t>For now, to make evaluation simpler, we only include one of these aligned article in the ranking at a time.</a:t>
            </a:r>
            <a:endParaRPr sz="1200">
              <a:solidFill>
                <a:schemeClr val="dk1"/>
              </a:solidFill>
            </a:endParaRPr>
          </a:p>
          <a:p>
            <a:pPr indent="0" lvl="0" marL="0" rtl="0" algn="l">
              <a:lnSpc>
                <a:spcPct val="115000"/>
              </a:lnSpc>
              <a:spcBef>
                <a:spcPts val="0"/>
              </a:spcBef>
              <a:spcAft>
                <a:spcPts val="0"/>
              </a:spcAft>
              <a:buNone/>
            </a:pPr>
            <a:r>
              <a:t/>
            </a:r>
            <a:endParaRPr sz="1400">
              <a:solidFill>
                <a:srgbClr val="212121"/>
              </a:solidFill>
            </a:endParaRPr>
          </a:p>
          <a:p>
            <a:pPr indent="0" lvl="0" marL="0" rtl="0" algn="l">
              <a:lnSpc>
                <a:spcPct val="115000"/>
              </a:lnSpc>
              <a:spcBef>
                <a:spcPts val="0"/>
              </a:spcBef>
              <a:spcAft>
                <a:spcPts val="0"/>
              </a:spcAft>
              <a:buNone/>
            </a:pPr>
            <a:r>
              <a:t/>
            </a:r>
            <a:endParaRPr sz="1400">
              <a:solidFill>
                <a:srgbClr val="212121"/>
              </a:solidFill>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e0c1b192bf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e0c1b192bf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212121"/>
                </a:solidFill>
              </a:rPr>
              <a:t>Since Newsela is a relatively small corpus, to make this </a:t>
            </a:r>
            <a:r>
              <a:rPr lang="en" sz="1200">
                <a:solidFill>
                  <a:srgbClr val="212121"/>
                </a:solidFill>
              </a:rPr>
              <a:t>retrieval</a:t>
            </a:r>
            <a:r>
              <a:rPr lang="en" sz="1200">
                <a:solidFill>
                  <a:srgbClr val="212121"/>
                </a:solidFill>
              </a:rPr>
              <a:t> task more challenging, as a second experiment we include over one million New York Times articles as additional distractor documents.</a:t>
            </a:r>
            <a:endParaRPr sz="1200">
              <a:solidFill>
                <a:schemeClr val="dk1"/>
              </a:solidFill>
            </a:endParaRPr>
          </a:p>
          <a:p>
            <a:pPr indent="0" lvl="0" marL="0" rtl="0" algn="l">
              <a:lnSpc>
                <a:spcPct val="115000"/>
              </a:lnSpc>
              <a:spcBef>
                <a:spcPts val="0"/>
              </a:spcBef>
              <a:spcAft>
                <a:spcPts val="0"/>
              </a:spcAft>
              <a:buNone/>
            </a:pPr>
            <a:r>
              <a:t/>
            </a:r>
            <a:endParaRPr sz="1400">
              <a:solidFill>
                <a:srgbClr val="212121"/>
              </a:solidFill>
            </a:endParaRPr>
          </a:p>
          <a:p>
            <a:pPr indent="0" lvl="0" marL="0" rtl="0" algn="l">
              <a:lnSpc>
                <a:spcPct val="115000"/>
              </a:lnSpc>
              <a:spcBef>
                <a:spcPts val="0"/>
              </a:spcBef>
              <a:spcAft>
                <a:spcPts val="0"/>
              </a:spcAft>
              <a:buNone/>
            </a:pPr>
            <a:r>
              <a:t/>
            </a:r>
            <a:endParaRPr sz="1400">
              <a:solidFill>
                <a:srgbClr val="212121"/>
              </a:solidFill>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dbf5b9b65c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dbf5b9b65c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We show the results of both BERT and SBERT here. When attempting to retrieve the aligned L3 document, which is the version with the least amount of changes from the original L4 document, we see that both BERT and SBERT identify this document as the most relevant nearly 100% of the time.</a:t>
            </a:r>
            <a:endParaRPr sz="1200"/>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e0c1b192bf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e0c1b192bf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Retrieving the aligned L2 document shows similar results.</a:t>
            </a:r>
            <a:endParaRPr sz="1200"/>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e0c1b192bf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e0c1b192bf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Retrieving the L1 document starts to show a decrease in performance, which is more notable for BERT.</a:t>
            </a:r>
            <a:endParaRPr sz="1200"/>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e0c1b192bf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e0c1b192bf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Finally, when retrieving the L0 document, the most simplified version, SBERT nearly doubles the performance of BERT, though both are </a:t>
            </a:r>
            <a:r>
              <a:rPr lang="en" sz="1200"/>
              <a:t>significantly</a:t>
            </a:r>
            <a:r>
              <a:rPr lang="en" sz="1200"/>
              <a:t> lower. SBERT performing better here makes sense, because it has explicitly been trained to better understand the semantic meaning of a larger text.</a:t>
            </a: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72eff7aa09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72eff7aa09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t>However, there are some key limitations to this approach, which make it somewhat challenging to create a simplification system that is useful in a practical setting.</a:t>
            </a:r>
            <a:endParaRPr sz="1200"/>
          </a:p>
          <a:p>
            <a:pPr indent="0" lvl="0" marL="0" rtl="0" algn="l">
              <a:lnSpc>
                <a:spcPct val="100000"/>
              </a:lnSpc>
              <a:spcBef>
                <a:spcPts val="0"/>
              </a:spcBef>
              <a:spcAft>
                <a:spcPts val="0"/>
              </a:spcAft>
              <a:buNone/>
            </a:pPr>
            <a:r>
              <a:t/>
            </a:r>
            <a:endParaRPr sz="1200"/>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dbf5b9b65c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dbf5b9b65c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Adding in the New York Times distractor documents results in a similar trend. Here, BERT outperforms more strongly on retrieving the more complex aligned documents, while SBERT maintains its edge retrieving simpler aligned documents. The numbers here are lower overall, as this is a significantly more challenging retrieval task.</a:t>
            </a:r>
            <a:endParaRPr sz="1200"/>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df44f6e5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df44f6e5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Beyond the decrease in performance in retrieving simpler aligned articles, An issue with this </a:t>
            </a:r>
            <a:r>
              <a:rPr lang="en"/>
              <a:t>initial</a:t>
            </a:r>
            <a:r>
              <a:rPr lang="en"/>
              <a:t> experiment is the fact that there is only one document that is relevant. However, in practice there can be multiple relevant documents.</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e0c1b192bf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e0c1b192bf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simulate this idea, in our next experiment we will include all aligned articles in the pool of documents to be retrieved from; we call this the KAAD approach, which stands for Keep all aligned documents. From the initial results, is pretty likely that aligned documents written at lower complexity level will not be ranked the highest.</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df44f6e547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df44f6e547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Thus, </a:t>
            </a:r>
            <a:r>
              <a:rPr lang="en">
                <a:solidFill>
                  <a:schemeClr val="dk1"/>
                </a:solidFill>
              </a:rPr>
              <a:t>we need to be able to filter these relevant documents effectively depending on what level a user requires.</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df44f6e54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df44f6e54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Without filtering, we can see that when using the KAAD </a:t>
            </a:r>
            <a:r>
              <a:rPr lang="en"/>
              <a:t>approach</a:t>
            </a:r>
            <a:r>
              <a:rPr lang="en"/>
              <a:t> to evaluate the retrieval of aligned documents, L3 aligned articles are still retrieved effectively. However, as expected, the aligned L2, L1, and L0 </a:t>
            </a:r>
            <a:r>
              <a:rPr lang="en"/>
              <a:t>documents</a:t>
            </a:r>
            <a:r>
              <a:rPr lang="en"/>
              <a:t> are almost never identified as the most relevant article.</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e0c1b192bf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e0c1b192bf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our filtering technique, we again rely on fine-tuning BERT to predict document-level complexity.</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e0c1b192bf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e0c1b192bf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We start with an input document.</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e0c1b192bf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e0c1b192bf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As BERT can only process up to 512 subword units at a time, we s</a:t>
            </a:r>
            <a:r>
              <a:rPr lang="en" sz="1200">
                <a:solidFill>
                  <a:schemeClr val="dk1"/>
                </a:solidFill>
              </a:rPr>
              <a:t>plit up each documents into sub-documents.</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e0c1b192bf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e0c1b192bf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We then pass each sub-document through a fine-tuned BERT model to predict the Newsela complexity level.</a:t>
            </a:r>
            <a:endParaRPr sz="1200"/>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df44f6e54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df44f6e54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To generate a single document-level prediction, we take the most common predicted complexity level across sub-documents, weighted by sub-document lengths</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72eff7aa09_1_2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72eff7aa09_1_2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t>The first problem is that this formulation generally assumes that complexity is a binary concept, but in reality, this is not the case. We can simplify texts in a variety of ways, and what is considered complex by some may be considered simple by others.</a:t>
            </a:r>
            <a:endParaRPr sz="1200"/>
          </a:p>
          <a:p>
            <a:pPr indent="0" lvl="0" marL="0" rtl="0" algn="l">
              <a:lnSpc>
                <a:spcPct val="100000"/>
              </a:lnSpc>
              <a:spcBef>
                <a:spcPts val="0"/>
              </a:spcBef>
              <a:spcAft>
                <a:spcPts val="0"/>
              </a:spcAft>
              <a:buNone/>
            </a:pPr>
            <a:r>
              <a:t/>
            </a:r>
            <a:endParaRPr sz="1200"/>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df44f6e547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df44f6e547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we can see in this confusion matrix, our fine-tuned BERT model is extremely </a:t>
            </a:r>
            <a:r>
              <a:rPr lang="en"/>
              <a:t>effective</a:t>
            </a:r>
            <a:r>
              <a:rPr lang="en"/>
              <a:t> at predicting the complexity level of Newsela articles. In my thesis, I discuss that this effectiveness does not easily transfer to other domains, but these results are at least quite promising for this experimental setup.</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e0acaf5fc3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e0acaf5fc3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 to remind us of where we started, again we see that without filtering we cannot identify the simpler aligned documents as the most relevant.</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df44f6e547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df44f6e54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However, with our additional filtering mechanism, we can identify even the aligned L0 document as the most relevant 63% of the time when using SBERT. Interestingly, we see that L3 performance does decrease after applying filtering to the </a:t>
            </a:r>
            <a:r>
              <a:rPr lang="en"/>
              <a:t>initial</a:t>
            </a:r>
            <a:r>
              <a:rPr lang="en"/>
              <a:t> BERT results. This makes sense, as the filtering model only correctly predicts the complexity of L3 articles 78% of the time. Thus, when we’re attempting to retrieve related documents at a similar complexity level, our filtering mechanism should not be used.</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df44f6e547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df44f6e547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finish out these experiments, we also show the performance adding in the New York Times distractor articles.</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df44f6e547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df44f6e547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we can see, from over 1 million documents we are still able to identify the correct L0 document 59% of the time. While there is still room for improvement, these experiments provide a framework for retrieving relevant documents at any complexity level.</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72e4d652e5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72e4d652e5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the key takeaways from this presentation are as follows. First, I showed that making use of the context surrounding a word allows for improvement of lexical </a:t>
            </a:r>
            <a:r>
              <a:rPr lang="en"/>
              <a:t>simplification</a:t>
            </a:r>
            <a:r>
              <a:rPr lang="en"/>
              <a:t> systems.</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df44f6e547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df44f6e547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Second, we showed that integrating diverse candidate generation and post-inference re-ranking improves performance of neural models for sentence simplification.</a:t>
            </a:r>
            <a:r>
              <a:rPr lang="en"/>
              <a:t> </a:t>
            </a:r>
            <a:r>
              <a:rPr lang="en"/>
              <a:t>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df44f6e547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df44f6e547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Third, we demonstrated that pre-trained language models can be effectively leveraged to estimate the quality of sentence simplification outputs without the need for a reference simplification.</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df44f6e547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df44f6e547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we discussed the reformulation of text simplification as a retrieval-based task, and showed how this has the potential to make the field of simplification more practically useful.</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72a615d53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72a615d53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the publications that were discussed in this talk and in my thesis.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72eff7aa09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72eff7aa09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t>In addition, many phrases or expressions in a text cannot simply be transformed in simpler language while  still preserving the original meaning. For this, we can think of standard machine learning concepts such as algorithm and machine learning.</a:t>
            </a:r>
            <a:endParaRPr sz="1200"/>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g72e4d652e5_0_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3" name="Google Shape;1273;g72e4d652e5_0_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finally I wanted to take a minute to thank all of my collaborators. Of course first and foremost my co-advisors Chris Callison-Burch and Marianna Apidianaki, they’ve been amazing from the start of my phd to the end. I also could not have made it this far without the help from Eleni Miltsakaki and Joao Sedoc, they not only helped me with several papers but also were available whenever I had questions.</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e0c1b192bf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e0c1b192bf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Also my other collaborators. On the work in my thesis I received so much help from Daphne Ippolito, Rebecca Iglesias Flores, Jaime Rojas, Carolina Zheng, Gaurav Kumar, Megha Mishra, and Maria Kustikova. There are two many people to thank, but I’d also like to thank Anne Cocos and everyone else in my lab for helping me and giving me so much great feedback over the years.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e0acaf5fc3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e0acaf5fc3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So, based on this introduction, i</a:t>
            </a:r>
            <a:r>
              <a:rPr lang="en" sz="1200">
                <a:solidFill>
                  <a:srgbClr val="212121"/>
                </a:solidFill>
              </a:rPr>
              <a:t>n this thesis we claim that the textual complexity at any level is not a static value, but instead is influenced both by the surrounding text and especially the knowledge of a particular reader. Thus, in order to create a practically useful simplification system, it is critical to be able to adjust the outputs of our models depending on the situation.</a:t>
            </a:r>
            <a:endParaRPr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72a615d53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72a615d53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have broken up my thesis into four main sections, of which I’m going to discuss three today.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72eff7aa09_1_2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72eff7aa09_1_2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considers the task of lexical simplification. In particular, I focus on the role context plays in both identifying complex words, and when making meaning-preserving substitutions.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7314967439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7314967439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Second, I consider the task of sentence-level simplification. This work first involves extending popular encoder/decoder generation models to encourage them to make more simplification-specific transformations, and second involves </a:t>
            </a:r>
            <a:r>
              <a:rPr lang="en">
                <a:solidFill>
                  <a:schemeClr val="dk1"/>
                </a:solidFill>
              </a:rPr>
              <a:t>leveraging large-scale pre-trained language models for evaluating the quality of sentence simplification systems.</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7314967439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7314967439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due to the limitations I’ve briefly discussed in the current formulation of text simplification, I will propose a retrieval-based reformulation. Given a text, I propose to identify concepts that are critical for understanding that text. From there, for each concept, I propose to find relevant documents and re-rank them based on their appropriateness for a user.</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dbf5b9b65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dbf5b9b65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 will start with lexical simplification.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72eff7aa09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72eff7aa09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t>I want to start with the following rhetorical question: what should be the ultimate goal of a system claiming to address the problem of text simplification?</a:t>
            </a:r>
            <a:endParaRPr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72a615d538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72a615d538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Lexical simplification is the task of replacing difficult words in a text with words that are easier to understand.</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72eff7aa09_1_2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72eff7aa09_1_2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involves two main sub-processes. The first step is to identify difficult to understand words in a text. In this example, we identify director, exhibition, and portraits as potentially difficult words.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72eff7aa09_1_2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72eff7aa09_1_2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second step is to replace these words with simpler substitutes that preserve the meaning of the original sentence. Note here that portrait has multiple possible meanings. In this context, portrait refers to a picture or image, but in another context, it can refer to a way of printing a document such that the document is taller than it is wide. I discuss the methods we’ve tried to identify complex words in my thesis, in this talk I will focus on the task of lexical substitution.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72e4d652e5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72e4d652e5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our proposed method, we leverage SimplePPDB, a resource containing 4.5 million simplifying paraphrase rules. For each complex word, we extract all potential simplifying rules of the correct part of speech.</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72e4d652e5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72e4d652e5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From there, we rank these candidate substitutions by adapting the AddCos word embedding model. This model captures the semantic similarity between the original complex word and the substitute, as well as the similarity between the substitute and the context surrounding the original word. Note that we try a variety of context windows, and find that a context window of 1 performs the best, a finding that was confirmed from a previous substitution work in our lab by Anne Cocos.</a:t>
            </a:r>
            <a:endParaRPr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72e4d652e5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72e4d652e5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Additionally, we incorporate several features into the embedding model. We include PPDB 1.0 and 2.0 scores, which capture an approximate quality of the paraphrase pair, and the SimplePPDB score, which estimates the how likely a pair is to be a simplifying paraphrase rule</a:t>
            </a:r>
            <a:endParaRPr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dbf5b9b65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dbf5b9b65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We compare our proposed method to several baseline approaches. The first is to extract WordNet substitutes for a word, and rank these based on their unigram frequency in the Google books corpus. WordNet is one of the first large-scale lexico-semantic resources, where experts manually identified relations between phrases.</a:t>
            </a:r>
            <a:endParaRPr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dbf5b9b65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dbf5b9b65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The second baseline is simply extracting all substitutes from SimplePPDB, and ranking them based on only their SimplePPDB score. Note that these two methods both do not take into account the context surrounding the word.</a:t>
            </a:r>
            <a:endParaRPr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dbf5b9b65c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dbf5b9b65c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Finally, we rank all possible synonyms from PPDB using the AddCos model. PPDB is a resource containing over 100 million paraphrase pairs automatically extracted using a bilingual pivoting method. The idea behind this is that if two phrases both translate to the same foreign phrase, it is likely that they are paraphrases.</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dbf5b9b65c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dbf5b9b65c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An additional baseline that we’ve included since publication is </a:t>
            </a:r>
            <a:r>
              <a:rPr lang="en" sz="1200"/>
              <a:t>ranks SimplePPDB substitutes based on their </a:t>
            </a:r>
            <a:r>
              <a:rPr lang="en" sz="1200"/>
              <a:t>RoBERTa embedding similarity. RoBERTa is a state-of-the-art language model that is able to generate high-quality contextual embeddings. To apply RoBERTa to our task, we generate a contextual embedding for the original complex word and each candidate SimplePPDB substitute. We rank the substitutes based on the cosine similarity of their embeddings to that of the original complex word.</a:t>
            </a:r>
            <a:endParaRPr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72eff7aa09_1_2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72eff7aa09_1_2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t>I think that the goal should be to make it easier for a person to learn about a topic.</a:t>
            </a:r>
            <a:endParaRPr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72e4d652e5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72e4d652e5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For evaluation data, we created our own lexical simplification corpus from Newsela, which is a dataset consisting of roughly 1,900 news articles manually rewritten at five complexity levels. From these, Xu et al. aligned roughly 141,000 sentence pairs. To obtain instances of lexical simplification, we took these pairs, and aligned them with a monolingual word alignment software, only considering </a:t>
            </a:r>
            <a:r>
              <a:rPr lang="en" sz="1200">
                <a:solidFill>
                  <a:schemeClr val="dk1"/>
                </a:solidFill>
              </a:rPr>
              <a:t>content word pairs with different lemmas, or base forms. This results in 14,436 complex/simple word pairs.</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dbf5b9b65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dbf5b9b65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For our results, we report both top-1 accuracy and the top-5 accuracy. Top-1 accuracy means that the highest-ranked substitute by a model was the correct simplification, while Top-5 accuracy means that the correct simplification was found in the top-5 ranked substitutes. We can see here that of our non-contextual baselines, SimplePPDB score clearly outperforms WordNet; this is likely due to the better overall coverage of SimplePPDB.</a:t>
            </a:r>
            <a:endParaRPr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e0acaf5fc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e0acaf5fc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When we take into account</a:t>
            </a:r>
            <a:r>
              <a:rPr lang="en" sz="1200">
                <a:solidFill>
                  <a:schemeClr val="dk1"/>
                </a:solidFill>
              </a:rPr>
              <a:t> context and use PPDB substitutes as candidates, we gain a small amount over the non-contextual baselines.</a:t>
            </a:r>
            <a:endParaRPr sz="1200">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e0acaf5fc3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e0acaf5fc3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sz="1200">
                <a:solidFill>
                  <a:schemeClr val="dk1"/>
                </a:solidFill>
              </a:rPr>
              <a:t>Finally, if we consider our approach, which involves ranking SimplePPDB paraphrases using AddCos, we see a large improvement over the baselines.</a:t>
            </a:r>
            <a:endParaRPr sz="1200">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e0acaf5fc3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e0acaf5fc3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Interestingly, ranking using RoBERTa does not result in further improvement. One </a:t>
            </a:r>
            <a:r>
              <a:rPr lang="en" sz="1200">
                <a:solidFill>
                  <a:schemeClr val="dk1"/>
                </a:solidFill>
              </a:rPr>
              <a:t>potential</a:t>
            </a:r>
            <a:r>
              <a:rPr lang="en" sz="1200">
                <a:solidFill>
                  <a:schemeClr val="dk1"/>
                </a:solidFill>
              </a:rPr>
              <a:t> reason for this is the fact that a context window of 1 was shown to be the most effective AddCos setting, while RoBERTa always takes into account the entire sentence.</a:t>
            </a:r>
            <a:endParaRPr sz="1200">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72eff7aa09_1_2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72eff7aa09_1_2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As our method is not perfect, I also discuss two categories of errors here, with more in my thesis. First, a complex word can be part of phrase, and thus should not be simplified on its own.</a:t>
            </a:r>
            <a:endParaRPr sz="12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72e4d652e5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72e4d652e5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In this example, our model identified that elementary is a complex word, which is sometimes true, but in this case it is part of the phrase “elementary schools”. Thus, attempting to replace elementary with basic in this context results in an error.</a:t>
            </a:r>
            <a:endParaRPr sz="12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72e4d652e5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72e4d652e5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Another category of errors is when a complex word simply has no good simpler substitutes.</a:t>
            </a:r>
            <a:endParaRPr sz="12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72eff7aa09_1_2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72eff7aa09_1_2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In this example,</a:t>
            </a:r>
            <a:r>
              <a:rPr lang="en" sz="1200"/>
              <a:t> refugee cannot be replaced with a simpler word. Instead, we need to explain what refugees are here. This is a limitation I mentioned in the beginning of the talk. To address this type of error, we need to be able to identify which words or phrases represent complex concepts.</a:t>
            </a:r>
            <a:endParaRPr sz="12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dbf5b9b65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dbf5b9b65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Next, we will discuss applying neural models to the task of sentence simplification, and how to better evaluate these sentence simplification systems.</a:t>
            </a:r>
            <a:endParaRPr sz="12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72a615d53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72a615d53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t>Now, the amount of help a person requires can vary widely. If someone has a lot of experience with a given topic, it’s likely that little help is necessary, while more help is required if someone is attempting to learn about a relatively new field. In addition, native speaking adults have a large general understanding of language and concepts to rely upon, and are thus likely relatively quick learners. However, other groups such as younger children, people with disabilities, and second language learners likely do not have this same understanding.</a:t>
            </a:r>
            <a:endParaRPr sz="12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72a615d538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72a615d538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To talk about neural text simplification models, we first need to briefly discuss Sequence-to-Sequence, or Seq2Seq models in general. In a Seq2Seq model, we first “encode” the tokens of the input sentence into some vector representation. In this diagram, the pink rectangles represent the vector representations of each word in the input sentence. The orange rectangles represent the memory vector, or “state”. The blue ovals represent the function, usually a Recurrent Neural Network, which combines the word vector and the previous state to create a new intermediate state.</a:t>
            </a:r>
            <a:endParaRPr sz="12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e0acaf5fc3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e0acaf5fc3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Once we have a representation of the entire input, we can then generate an output sequence one word at a time. To generate the first word, we only use the input representation. For all subsequent words, we pass in both the input representation, along with the subsequence that the model has generated so far. Here, the task is translating from English to Yoruba, a very low-resource language; this task is shown because Seq2Seq models were first applied in NLP to machine translation. Note that this is the basic Seq2Seq model; subsequent improvements make this architecture more complicated. One significant extension is the additional of an attention mechanism, used so that while generating an output, a model can pay attention to each intermediate encoder step.</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58f2907f5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58f2907f5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The main problem with applying Sequence-to-Sequence models directly to simplification is that the most common operation when going from complex English to simple English is copying directly from the source. In the Newsela dataset mentioned before, Zhang and Lapata found that copying from the source sentence accounts for over 70% of the tokens in the output sentence. A vanilla Seq2Seq model learns this pattern very well, and often ends up producing outputs that make only trivial changes to the source sentence.</a:t>
            </a:r>
            <a:endParaRPr sz="1200">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72eff7aa09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72eff7aa09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Previous works have attempted to encourage the model to make more non-copying changes, through either reinforcement learning or explicit lexical simplification via memory augmentation. However, these methods still tend to generate outputs that are longer and more complex than the reference simple sentences.</a:t>
            </a:r>
            <a:endParaRPr sz="120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5ae3b56ce7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5ae3b56ce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In our work, we propose several changes to the Seq2Seq framework, both during training and during inference.</a:t>
            </a:r>
            <a:endParaRPr sz="120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72eff7aa09_1_2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72eff7aa09_1_2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During training, we augment our loss function to take into account word complexities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5b0e782368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5b0e78236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Post-training, rather than generating a single output sequence, we can generate multiple diverse output.</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5b0e782368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5b0e782368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effectively leverage our candidate outputs, we propose several re-ranking mechanisms. I’ll go into each other these in more detail.</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58f2907f5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58f2907f5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rPr>
              <a:t>During training, s</a:t>
            </a:r>
            <a:r>
              <a:rPr lang="en">
                <a:solidFill>
                  <a:schemeClr val="dk1"/>
                </a:solidFill>
              </a:rPr>
              <a:t>tandard Seq2Seq uses cross entropy loss as the loss function. This function treats all tokens in the simplified sentence as equally important.</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72eff7aa09_1_2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72eff7aa09_1_2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We instead propose to augment standard cross-entropy loss to place more weight on getting simpler words correct, and less weight on getting more complex words right.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e0acaf5fc3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e0acaf5fc3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So, how does this goal match up with the simplification tasks in the NLP community? Well, text simplification in NLP generally refers to transforming a complex text into one with the same meaning, but that can be more easily understood.</a:t>
            </a:r>
            <a:endParaRPr sz="1200"/>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72eff7aa09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72eff7aa09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predict the complexity of each word by training a linear regression model on words found most commonly in the different Newsela complexity levels. The table on the right show examples of words identified to be each level.</a:t>
            </a:r>
            <a:endParaRPr>
              <a:solidFill>
                <a:schemeClr val="dk1"/>
              </a:solidFill>
              <a:latin typeface="Average"/>
              <a:ea typeface="Average"/>
              <a:cs typeface="Average"/>
              <a:sym typeface="Average"/>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58f2907f5f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58f2907f5f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standard way to generate multiple candidate output sequences for a Sequence-to-Sequence is to use beam search. This involves generating the k most likely starting words, then generating the k most likely subsequences starting with one of these parent sequences. This process continues until we have k complete output sequences. Despite it being commonly used, beam search tends to only generate candidates with extremely minor differences in morphology or punctuation. In this </a:t>
            </a:r>
            <a:r>
              <a:rPr lang="en"/>
              <a:t>example</a:t>
            </a:r>
            <a:r>
              <a:rPr lang="en"/>
              <a:t>, we see that only one word was changed each time.</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72eff7aa09_1_2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72eff7aa09_1_2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In this work, w</a:t>
            </a:r>
            <a:r>
              <a:rPr lang="en" sz="1200"/>
              <a:t>e modify beam search scores to penalize candidates from the same parent subsequence. This forces the model to not get stuck generating outputs from the same parent subsequence, allowing us to generate more diverse outputs. In this example, we see that the </a:t>
            </a:r>
            <a:r>
              <a:rPr lang="en" sz="1200"/>
              <a:t>fifth-most likely sequence is significantly shorter than the others, as it removes two prepositional phrases and simplifies vehicles to cars.</a:t>
            </a:r>
            <a:endParaRPr sz="1200"/>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58f2907f5f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58f2907f5f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To further increase diversity, we propose to over-generate candidate outputs during decoding, and cluster similar outputs together based on their sentence-level embeddings. Generating diverse candidates has been a widely-researched area in NLP recently, and I explore further the efficacy of a variety of diverse decoding methods in Chapter 5 of my thesis, which is based on a co-authored paper with Daphne Ippolito.</a:t>
            </a:r>
            <a:endParaRPr sz="1200"/>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58f2907f5f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58f2907f5f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In order to fully take advantage of generating multiple candidates for sentence simplification we need to pair it with an effective re-ranker. </a:t>
            </a:r>
            <a:r>
              <a:rPr lang="en" sz="1200"/>
              <a:t>We propose to re-rank candidates based on three components, similar to the dimensions of simplification human evaluations.</a:t>
            </a:r>
            <a:endParaRPr sz="1200"/>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72eff7aa09_1_2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72eff7aa09_1_2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dimension is fluency, which measures the grammaticality of a simplified sentence. To approximate this, we compute the perplexity of the output, as determined by a 5-gram language model trained on the English gigaword corpus.</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72eff7aa09_1_2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72eff7aa09_1_2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consider adequacy, which involves how well the output preserves the meaning of the original sentence. We estimate this by generating sentence-level embeddings for the input and output sequences, and compute the cosine similarity.</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72eff7aa09_1_28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72eff7aa09_1_28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we consider relative complexity, which involves measuring how much simpler an output sentence is compared to the original </a:t>
            </a:r>
            <a:r>
              <a:rPr lang="en"/>
              <a:t>complex sentence. To estimate this, we train a convolutional neural network to predict the Newsela level of each output sequence.</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72eff7aa09_1_2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72eff7aa09_1_2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compare our methods to several baselines. The first is a vanilla sequence-to-sequence model with attention.</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72eff7aa09_1_2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72eff7aa09_1_2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second is a combination system known as Hybrid. This model performs sentence splitting and deletion separately, before applying a phrase-based machine translation system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72a615d538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72a615d538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So this formulation generally makes sense, as this would make texts easier for those that need it. In addition, this formulation also has natural benefits for downstream NLP tasks, such as syntactic parsing, semantic role labeling, and machine translation. This is because long and complex sentences are generally hard for NLP models to handle, and breaking these down into shorter, simpler sentences using common language can allow for improved performance.</a:t>
            </a:r>
            <a:endParaRPr sz="1200"/>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72eff7aa09_1_2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72eff7aa09_1_2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The third and most important baseline is the DRESS model by Zhang and Lapata, which augments the Sequence-to-Sequence framework with reinforcement learning in order to reward the model for making non-copy operations. This is somewhat analogous to our work, the key difference is their reward is during training, while our main reward functions are at inference time.</a:t>
            </a:r>
            <a:endParaRPr sz="1200"/>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72eff7aa09_1_2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72eff7aa09_1_2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The final baseline is DMASS, the first work to apply the popular Transformer model to text simplification, augmented with additional memory to aid in performing lexical simplification. Transformers is an extension to the Sequence-to-Sequence framework that relies solely on attention.</a:t>
            </a:r>
            <a:endParaRPr sz="1200"/>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5ae3b56ce7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5ae3b56ce7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Using the standard automatic metric SARI, which we’ll discuss later on, of </a:t>
            </a:r>
            <a:r>
              <a:rPr lang="en" sz="1200"/>
              <a:t>the three baselines that are separate models, DRESS performs significantly better than the other two.</a:t>
            </a:r>
            <a:endParaRPr sz="1200"/>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e04482850c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e04482850c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Surprisingly, our implementation of the vanilla Seq2Seq model with attention performs comparably to the strongest other baseline, DRESS.</a:t>
            </a:r>
            <a:endParaRPr sz="1200"/>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e04482850c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e04482850c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We see a slight decrease in SARI performance for our complexity weighted loss function, as well as our diverse decoding on its own.</a:t>
            </a:r>
            <a:endParaRPr sz="1200">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e04482850c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e04482850c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However, post-decoding re-ranking by itself improves performance.</a:t>
            </a:r>
            <a:endParaRPr sz="1200"/>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e04482850c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e04482850c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T</a:t>
            </a:r>
            <a:r>
              <a:rPr lang="en" sz="1200">
                <a:solidFill>
                  <a:schemeClr val="dk1"/>
                </a:solidFill>
              </a:rPr>
              <a:t>his is further boosted when additionally incorporating post-decoding clustering.</a:t>
            </a:r>
            <a:endParaRPr sz="1200"/>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e04482850c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e04482850c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Adding in all additions results in similar performance. Stars here indicate methods with statistically significantly worse performance than our best model. While the results are promising, automatic simplification metrics often do not correlate well with human-judged quality, a phenomenon I’ll explore more in a few slides. </a:t>
            </a:r>
            <a:endParaRPr sz="1200">
              <a:solidFill>
                <a:schemeClr val="dk1"/>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58f2907f5f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58f2907f5f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Because of this issue, w</a:t>
            </a:r>
            <a:r>
              <a:rPr lang="en" sz="1200">
                <a:solidFill>
                  <a:schemeClr val="dk1"/>
                </a:solidFill>
              </a:rPr>
              <a:t>e also run an additional evaluation to compare methods using human judgments directly. We asked 5 annotators to evaluate the quality of various model outputs for 200 sentences from our test set. We use the three dimensions of fluency, adequacy, and relative complexity, asking annotators to rate each of these on a scale from 1 to 5.</a:t>
            </a:r>
            <a:endParaRPr sz="1200"/>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e04482850c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e04482850c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Of our three main baselines, DRESS again strongly outperforms the other two. It’s interesting that DMASS performs so poorly here, as transformer networks have shown improved performance on many NLP tasks. However, one thing to note here is that transformers are very sensitive to hyperparameter tuning, so it is likely that this model could have worked better. Subsequent implementations of transformers for sentence simplification do in fact lead to much better human performance.</a:t>
            </a:r>
            <a:endParaRPr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72e4d652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72e4d652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Within this formulation, the</a:t>
            </a:r>
            <a:r>
              <a:rPr lang="en" sz="1200"/>
              <a:t> process of simplifying a text can be broken down into four aspects. The first is lexical and phrasal substitution, which is the process of replacing complex words and phrases with simpler ones that have the same meaning in the context of the text. In this example, we can see that we change “policy” to “rules”, and also “in response to” to “after”</a:t>
            </a:r>
            <a:endParaRPr sz="1200"/>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e04482850c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e04482850c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Our model slightly outperforms other baselines in terms of relative complexity, while remaining competitive in fluency, though it does see a drop in adequacy. The stars denote baselines that have statistically significantly different performance from our Seq2Seq model.</a:t>
            </a:r>
            <a:endParaRPr sz="1200">
              <a:solidFill>
                <a:schemeClr val="dk1"/>
              </a:solidFil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e04482850c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e04482850c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One potential reason for this</a:t>
            </a:r>
            <a:r>
              <a:rPr lang="en" sz="1200">
                <a:solidFill>
                  <a:schemeClr val="dk1"/>
                </a:solidFill>
              </a:rPr>
              <a:t> is our model generates much shorter sentences than DRESS, and l</a:t>
            </a:r>
            <a:r>
              <a:rPr lang="en" sz="1200">
                <a:solidFill>
                  <a:schemeClr val="dk1"/>
                </a:solidFill>
              </a:rPr>
              <a:t>ength has been shown to have a strong effect on human adequacy judgments in the related task of sentence compression. To see if this is the case for simplification, rather than simply taking the highest-ranked sentence, we instead consider the highest-ranked sentence that matches the length of Dress-LS. </a:t>
            </a:r>
            <a:endParaRPr sz="1200">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e04482850c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e04482850c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With this, we see that adequacy judgments of the longer sentences are indeed higher than our previous results, though this does come at the cost of some fluency and relative complexity.</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72a615d538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72a615d538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Beyond showing several examples of where our model does well, we again perform a detailed error analysis. I’ve include two categories here, and explore several more in my thesis.</a:t>
            </a:r>
            <a:endParaRPr sz="1200"/>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72eff7aa09_1_28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72eff7aa09_1_28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The first error category involves making poor substitutions.</a:t>
            </a:r>
            <a:endParaRPr sz="1200"/>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7314967439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7314967439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Here, statesman is incorrectly replaced with doctor. This specific error is likely due to Newsela simplification guidelines recommending that editors simplify many </a:t>
            </a:r>
            <a:r>
              <a:rPr lang="en" sz="1200"/>
              <a:t>technical</a:t>
            </a:r>
            <a:r>
              <a:rPr lang="en" sz="1200"/>
              <a:t> jobs to just doctor. This type of error can likely be alleviated with better initial word embeddings, as well as more training data.</a:t>
            </a:r>
            <a:endParaRPr sz="1200"/>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7314967439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7314967439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The next error category is a bit more concerning, involving the difficulty of simplifying long and complex sentences with multiple clauses. </a:t>
            </a:r>
            <a:r>
              <a:rPr lang="en" sz="1200"/>
              <a:t>Here, we we probably should split up the initial sentence into several shorter sentences.</a:t>
            </a:r>
            <a:endParaRPr sz="1200"/>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5b0e78236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5b0e78236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However, our model instead simply chooses one part of the sentence, and removes the rest. To make matters worse, here it chose a supplementary clause. This is partially due to our training data having very few instances of sentence splitting, but beyond this, it is well known that sequence-to-sequence models tend to struggle with longer input sequences.</a:t>
            </a:r>
            <a:endParaRPr sz="1200"/>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72eff7aa09_1_2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72eff7aa09_1_2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So far in this section, we </a:t>
            </a:r>
            <a:r>
              <a:rPr lang="en" sz="1200">
                <a:solidFill>
                  <a:schemeClr val="dk1"/>
                </a:solidFill>
              </a:rPr>
              <a:t>showed</a:t>
            </a:r>
            <a:r>
              <a:rPr lang="en" sz="1200">
                <a:solidFill>
                  <a:schemeClr val="dk1"/>
                </a:solidFill>
              </a:rPr>
              <a:t> that our modifications to Seq2Seq models resulted in better performance according to automatic metrics, but the human evaluation was not as clear.</a:t>
            </a:r>
            <a:r>
              <a:rPr lang="en" sz="1200"/>
              <a:t> </a:t>
            </a:r>
            <a:r>
              <a:rPr lang="en" sz="1200"/>
              <a:t>Common automatic evaluation metrics used in simplification include BLEU, an MT-based metric that counts the number of overlapping n-grams between the complex and simple sentences.</a:t>
            </a:r>
            <a:endParaRPr sz="1200"/>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72e4d652e5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72e4d652e5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The main metric, used both in our work and most other sentence simplification papers is SARI, which calculates how often the generated simple sentence correctly keeps deletes, and adds n-grams. This can be considered an extension of BLEU which also takes into account the original complex sentence.</a:t>
            </a:r>
            <a:endParaRPr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72e4d652e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72e4d652e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The second is word reordering, which is the process of re-organizing the contents of a sentence in a way that makes it easier to understand. In this example, we change the order in the last part of the text so that it goes from using passive to active voice</a:t>
            </a:r>
            <a:endParaRPr sz="1200"/>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72eff7aa09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72eff7aa09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As we’ve seen, while </a:t>
            </a:r>
            <a:r>
              <a:rPr lang="en" sz="1200"/>
              <a:t>these automatic metrics have correlated well with human judgments on some tasks, this is not always the case for sentence-level simplification. In particular, a recent work showed that BLEU actually negatively correlates with deletion, a key component of simplification, </a:t>
            </a:r>
            <a:r>
              <a:rPr lang="en" sz="1200">
                <a:solidFill>
                  <a:schemeClr val="dk1"/>
                </a:solidFill>
              </a:rPr>
              <a:t>because it has a brevity penalty. </a:t>
            </a:r>
            <a:endParaRPr sz="1200">
              <a:solidFill>
                <a:schemeClr val="dk1"/>
              </a:solidFil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72eff7aa09_1_28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72eff7aa09_1_28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Beyond this, these metrics also require one or ideally multiple reference simple sentences, which can be expensive to obtain.</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72e4d652e5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72e4d652e5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correlations of BLEU and SARI with the human judgments collected earlier in this section. As we can see, both metrics have relatively low correlation with all three dimensions we want to evaluate for in sentence simplification.</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72e4d652e5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72e4d652e5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way to get around the issues of previous metrics is by training a quality estimation model. In summarization, Xenouleas et al. fine-tuned BERT, a state-of-the art contextual language model, to accurately rate summaries with respect to five linguistic qualities. This work extended the general fine-tuning process to predict all five qualities </a:t>
            </a:r>
            <a:r>
              <a:rPr lang="en"/>
              <a:t>simultaneously. This can </a:t>
            </a:r>
            <a:r>
              <a:rPr lang="en"/>
              <a:t>allow for further improvement when multiple dimensions are correlated.</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e0c1b192bf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e0c1b192bf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Applying this to simplification, we pass the system output through the general BERT architecture, and then train three separate regression layers to predict each of simplification’s three dimensions.</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e04482850c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e04482850c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Here, we can see the results of directly applying Sum-QE to our task. To avoid seeing any part of the evaluation data during training, we fine-tune BERT using 10-fold cross validation.</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72e4d652e5_0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72e4d652e5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One </a:t>
            </a:r>
            <a:r>
              <a:rPr lang="en">
                <a:solidFill>
                  <a:schemeClr val="dk1"/>
                </a:solidFill>
              </a:rPr>
              <a:t>limitation</a:t>
            </a:r>
            <a:r>
              <a:rPr lang="en">
                <a:solidFill>
                  <a:schemeClr val="dk1"/>
                </a:solidFill>
              </a:rPr>
              <a:t> of Sum-QE when applying to simplification is that it only takes the output sequence into account. Thus, we propose to extend this </a:t>
            </a:r>
            <a:r>
              <a:rPr lang="en">
                <a:solidFill>
                  <a:schemeClr val="dk1"/>
                </a:solidFill>
              </a:rPr>
              <a:t>architecture</a:t>
            </a:r>
            <a:r>
              <a:rPr lang="en">
                <a:solidFill>
                  <a:schemeClr val="dk1"/>
                </a:solidFill>
              </a:rPr>
              <a:t> to account for both the original complex sentence and the generated simple sentence.</a:t>
            </a:r>
            <a:endParaRPr>
              <a:solidFill>
                <a:schemeClr val="dk1"/>
              </a:solidFil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e0c1b192bf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e0c1b192bf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updated model architecture is shown here; first we pass both the reference complex sentence and the system output through identical static BERT architectures. We then concatenate the outputs together before passing through the final regression layers.</a:t>
            </a:r>
            <a:endParaRPr>
              <a:solidFill>
                <a:schemeClr val="dk1"/>
              </a:solidFil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e04482850c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e04482850c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As we can see, this does not affect the correlation with fluency judgments; this makes sense, since we shouldn’t need the original complex sentence to estimate the fluency of the output. However, we do see a significant improvement on adequacy and relative complexity.</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dbf5b9b65c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dbf5b9b65c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Finally, in the last section I will discuss limitations of current approaches, and propose a potential reformulation of the text simplification task</a:t>
            </a:r>
            <a:endParaRPr sz="12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72e4d652e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72e4d652e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The third is deletion, where we remove parts of the text that are not crucial to preserving the main meaning of the original text. This aspect is also desirable in summarization, which is why the two fields are considered somewhat related.</a:t>
            </a:r>
            <a:endParaRPr sz="1200"/>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72eff7aa09_1_2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72eff7aa09_1_2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Let’s consider the machine learning wikipedia page as an example document. While this is not a super complex document, fully understanding this document does require an understanding of several relatively complex concepts.</a:t>
            </a:r>
            <a:endParaRPr sz="1200"/>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72e4d652e5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72e4d652e5_0_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For example, if we consider the phrase “sample data”, you cannot simply replace it with a simpler word or phrase. Instead you’d at least need to define it as “pieces of information collected from a population”.</a:t>
            </a:r>
            <a:endParaRPr sz="1200"/>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72e4d652e5_0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72e4d652e5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Similarly, for algorithms, you need to at least define it as “</a:t>
            </a:r>
            <a:r>
              <a:rPr lang="en" sz="1200">
                <a:solidFill>
                  <a:schemeClr val="dk1"/>
                </a:solidFill>
              </a:rPr>
              <a:t>a set of rules that precisely defines a sequence of operations”. However, for someone unfamiliar with computer science, this definition is likely not enough, and thus would require a longer and simpler description, potentially with examples. This is the motivation for reformulating the “text simplification” problem as an information retrieval task.</a:t>
            </a:r>
            <a:endParaRPr sz="1200">
              <a:solidFill>
                <a:schemeClr val="dk1"/>
              </a:solidFil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72e4d652e5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72e4d652e5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To make this more concrete, our formulation has the following steps.</a:t>
            </a:r>
            <a:endParaRPr sz="1200"/>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732b9f961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732b9f961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First, given a document, we need to be able to identify concepts that are critical to understanding that document.</a:t>
            </a:r>
            <a:endParaRPr sz="1200"/>
          </a:p>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72e4d652e5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72e4d652e5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Next, given a text, we need to be able to find documents related to this concept. Ideally, we will be able to retrieve documents from a variety of difficulty levels about each topic.</a:t>
            </a:r>
            <a:endParaRPr sz="1200"/>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df44f6e547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df44f6e547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Finally, we need to re-rank these documents based on their appropriateness for users with different backgrounds of understanding.</a:t>
            </a:r>
            <a:endParaRPr sz="1200"/>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72e4d652e5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72e4d652e5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In this talk, I’ll focus on the document retrieval and filtering aspects of this problem.</a:t>
            </a:r>
            <a:endParaRPr sz="1200"/>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e0acaf5fc3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e0acaf5fc3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our complexity-sensitive retrieval problem, we will start with some input text; this can be a phrase, a sentence, or an entire document.</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e0c1b192bf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e0c1b192b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an intermediate step, we want to be able to generate a set of related texts, ideally from a variety of complexity levels.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0"/>
              </a:spcBef>
              <a:spcAft>
                <a:spcPts val="0"/>
              </a:spcAft>
              <a:buClr>
                <a:schemeClr val="dk1"/>
              </a:buClr>
              <a:buSzPts val="1400"/>
              <a:buChar char="○"/>
              <a:defRPr>
                <a:solidFill>
                  <a:schemeClr val="dk1"/>
                </a:solidFill>
              </a:defRPr>
            </a:lvl2pPr>
            <a:lvl3pPr indent="-317500" lvl="2" marL="1371600" rtl="0">
              <a:spcBef>
                <a:spcPts val="0"/>
              </a:spcBef>
              <a:spcAft>
                <a:spcPts val="0"/>
              </a:spcAft>
              <a:buClr>
                <a:schemeClr val="dk1"/>
              </a:buClr>
              <a:buSzPts val="1400"/>
              <a:buChar char="■"/>
              <a:defRPr>
                <a:solidFill>
                  <a:schemeClr val="dk1"/>
                </a:solidFill>
              </a:defRPr>
            </a:lvl3pPr>
            <a:lvl4pPr indent="-317500" lvl="3" marL="1828800" rtl="0">
              <a:spcBef>
                <a:spcPts val="0"/>
              </a:spcBef>
              <a:spcAft>
                <a:spcPts val="0"/>
              </a:spcAft>
              <a:buClr>
                <a:schemeClr val="dk1"/>
              </a:buClr>
              <a:buSzPts val="1400"/>
              <a:buChar char="●"/>
              <a:defRPr>
                <a:solidFill>
                  <a:schemeClr val="dk1"/>
                </a:solidFill>
              </a:defRPr>
            </a:lvl4pPr>
            <a:lvl5pPr indent="-317500" lvl="4" marL="2286000" rtl="0">
              <a:spcBef>
                <a:spcPts val="0"/>
              </a:spcBef>
              <a:spcAft>
                <a:spcPts val="0"/>
              </a:spcAft>
              <a:buClr>
                <a:schemeClr val="dk1"/>
              </a:buClr>
              <a:buSzPts val="1400"/>
              <a:buChar char="○"/>
              <a:defRPr>
                <a:solidFill>
                  <a:schemeClr val="dk1"/>
                </a:solidFill>
              </a:defRPr>
            </a:lvl5pPr>
            <a:lvl6pPr indent="-317500" lvl="5" marL="2743200" rtl="0">
              <a:spcBef>
                <a:spcPts val="0"/>
              </a:spcBef>
              <a:spcAft>
                <a:spcPts val="0"/>
              </a:spcAft>
              <a:buClr>
                <a:schemeClr val="dk1"/>
              </a:buClr>
              <a:buSzPts val="1400"/>
              <a:buChar char="■"/>
              <a:defRPr>
                <a:solidFill>
                  <a:schemeClr val="dk1"/>
                </a:solidFill>
              </a:defRPr>
            </a:lvl6pPr>
            <a:lvl7pPr indent="-317500" lvl="6" marL="3200400" rtl="0">
              <a:spcBef>
                <a:spcPts val="0"/>
              </a:spcBef>
              <a:spcAft>
                <a:spcPts val="0"/>
              </a:spcAft>
              <a:buClr>
                <a:schemeClr val="dk1"/>
              </a:buClr>
              <a:buSzPts val="1400"/>
              <a:buChar char="●"/>
              <a:defRPr>
                <a:solidFill>
                  <a:schemeClr val="dk1"/>
                </a:solidFill>
              </a:defRPr>
            </a:lvl7pPr>
            <a:lvl8pPr indent="-317500" lvl="7" marL="3657600" rtl="0">
              <a:spcBef>
                <a:spcPts val="0"/>
              </a:spcBef>
              <a:spcAft>
                <a:spcPts val="0"/>
              </a:spcAft>
              <a:buClr>
                <a:schemeClr val="dk1"/>
              </a:buClr>
              <a:buSzPts val="1400"/>
              <a:buChar char="○"/>
              <a:defRPr>
                <a:solidFill>
                  <a:schemeClr val="dk1"/>
                </a:solidFill>
              </a:defRPr>
            </a:lvl8pPr>
            <a:lvl9pPr indent="-317500" lvl="8" marL="4114800" rtl="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0"/>
              </a:spcBef>
              <a:spcAft>
                <a:spcPts val="0"/>
              </a:spcAft>
              <a:buClr>
                <a:schemeClr val="lt2"/>
              </a:buClr>
              <a:buSzPts val="1400"/>
              <a:buChar char="○"/>
              <a:defRPr>
                <a:solidFill>
                  <a:schemeClr val="lt2"/>
                </a:solidFill>
              </a:defRPr>
            </a:lvl2pPr>
            <a:lvl3pPr indent="-317500" lvl="2" marL="1371600" rtl="0">
              <a:lnSpc>
                <a:spcPct val="115000"/>
              </a:lnSpc>
              <a:spcBef>
                <a:spcPts val="0"/>
              </a:spcBef>
              <a:spcAft>
                <a:spcPts val="0"/>
              </a:spcAft>
              <a:buClr>
                <a:schemeClr val="lt2"/>
              </a:buClr>
              <a:buSzPts val="1400"/>
              <a:buChar char="■"/>
              <a:defRPr>
                <a:solidFill>
                  <a:schemeClr val="lt2"/>
                </a:solidFill>
              </a:defRPr>
            </a:lvl3pPr>
            <a:lvl4pPr indent="-317500" lvl="3" marL="1828800" rtl="0">
              <a:lnSpc>
                <a:spcPct val="115000"/>
              </a:lnSpc>
              <a:spcBef>
                <a:spcPts val="0"/>
              </a:spcBef>
              <a:spcAft>
                <a:spcPts val="0"/>
              </a:spcAft>
              <a:buClr>
                <a:schemeClr val="lt2"/>
              </a:buClr>
              <a:buSzPts val="1400"/>
              <a:buChar char="●"/>
              <a:defRPr>
                <a:solidFill>
                  <a:schemeClr val="lt2"/>
                </a:solidFill>
              </a:defRPr>
            </a:lvl4pPr>
            <a:lvl5pPr indent="-317500" lvl="4" marL="2286000" rtl="0">
              <a:lnSpc>
                <a:spcPct val="115000"/>
              </a:lnSpc>
              <a:spcBef>
                <a:spcPts val="0"/>
              </a:spcBef>
              <a:spcAft>
                <a:spcPts val="0"/>
              </a:spcAft>
              <a:buClr>
                <a:schemeClr val="lt2"/>
              </a:buClr>
              <a:buSzPts val="1400"/>
              <a:buChar char="○"/>
              <a:defRPr>
                <a:solidFill>
                  <a:schemeClr val="lt2"/>
                </a:solidFill>
              </a:defRPr>
            </a:lvl5pPr>
            <a:lvl6pPr indent="-317500" lvl="5" marL="2743200" rtl="0">
              <a:lnSpc>
                <a:spcPct val="115000"/>
              </a:lnSpc>
              <a:spcBef>
                <a:spcPts val="0"/>
              </a:spcBef>
              <a:spcAft>
                <a:spcPts val="0"/>
              </a:spcAft>
              <a:buClr>
                <a:schemeClr val="lt2"/>
              </a:buClr>
              <a:buSzPts val="1400"/>
              <a:buChar char="■"/>
              <a:defRPr>
                <a:solidFill>
                  <a:schemeClr val="lt2"/>
                </a:solidFill>
              </a:defRPr>
            </a:lvl6pPr>
            <a:lvl7pPr indent="-317500" lvl="6" marL="3200400" rtl="0">
              <a:lnSpc>
                <a:spcPct val="115000"/>
              </a:lnSpc>
              <a:spcBef>
                <a:spcPts val="0"/>
              </a:spcBef>
              <a:spcAft>
                <a:spcPts val="0"/>
              </a:spcAft>
              <a:buClr>
                <a:schemeClr val="lt2"/>
              </a:buClr>
              <a:buSzPts val="1400"/>
              <a:buChar char="●"/>
              <a:defRPr>
                <a:solidFill>
                  <a:schemeClr val="lt2"/>
                </a:solidFill>
              </a:defRPr>
            </a:lvl7pPr>
            <a:lvl8pPr indent="-317500" lvl="7" marL="3657600" rtl="0">
              <a:lnSpc>
                <a:spcPct val="115000"/>
              </a:lnSpc>
              <a:spcBef>
                <a:spcPts val="0"/>
              </a:spcBef>
              <a:spcAft>
                <a:spcPts val="0"/>
              </a:spcAft>
              <a:buClr>
                <a:schemeClr val="lt2"/>
              </a:buClr>
              <a:buSzPts val="1400"/>
              <a:buChar char="○"/>
              <a:defRPr>
                <a:solidFill>
                  <a:schemeClr val="lt2"/>
                </a:solidFill>
              </a:defRPr>
            </a:lvl8pPr>
            <a:lvl9pPr indent="-317500" lvl="8" marL="4114800" rtl="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41.png"/><Relationship Id="rId4" Type="http://schemas.openxmlformats.org/officeDocument/2006/relationships/image" Target="../media/image2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2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41.png"/><Relationship Id="rId4" Type="http://schemas.openxmlformats.org/officeDocument/2006/relationships/image" Target="../media/image2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41.png"/><Relationship Id="rId4" Type="http://schemas.openxmlformats.org/officeDocument/2006/relationships/image" Target="../media/image2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41.png"/><Relationship Id="rId4" Type="http://schemas.openxmlformats.org/officeDocument/2006/relationships/image" Target="../media/image2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3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35.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3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4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36.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3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36.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38.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37.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39.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30.jpg"/><Relationship Id="rId4" Type="http://schemas.openxmlformats.org/officeDocument/2006/relationships/image" Target="../media/image42.png"/><Relationship Id="rId5" Type="http://schemas.openxmlformats.org/officeDocument/2006/relationships/image" Target="../media/image48.jpg"/><Relationship Id="rId6" Type="http://schemas.openxmlformats.org/officeDocument/2006/relationships/image" Target="../media/image50.jp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30.jpg"/><Relationship Id="rId4" Type="http://schemas.openxmlformats.org/officeDocument/2006/relationships/image" Target="../media/image42.png"/><Relationship Id="rId11" Type="http://schemas.openxmlformats.org/officeDocument/2006/relationships/image" Target="../media/image46.jpg"/><Relationship Id="rId10" Type="http://schemas.openxmlformats.org/officeDocument/2006/relationships/image" Target="../media/image51.jpg"/><Relationship Id="rId12" Type="http://schemas.openxmlformats.org/officeDocument/2006/relationships/image" Target="../media/image43.jpg"/><Relationship Id="rId9" Type="http://schemas.openxmlformats.org/officeDocument/2006/relationships/image" Target="../media/image47.jpg"/><Relationship Id="rId5" Type="http://schemas.openxmlformats.org/officeDocument/2006/relationships/image" Target="../media/image48.jpg"/><Relationship Id="rId6" Type="http://schemas.openxmlformats.org/officeDocument/2006/relationships/image" Target="../media/image50.jpg"/><Relationship Id="rId7" Type="http://schemas.openxmlformats.org/officeDocument/2006/relationships/image" Target="../media/image45.jpg"/><Relationship Id="rId8" Type="http://schemas.openxmlformats.org/officeDocument/2006/relationships/image" Target="../media/image4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2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2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2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2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2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2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4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1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2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1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2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2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2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2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41.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600">
                <a:solidFill>
                  <a:schemeClr val="lt1"/>
                </a:solidFill>
              </a:rPr>
              <a:t>Towards a Practically Useful Text Simplification System</a:t>
            </a:r>
            <a:endParaRPr sz="3600">
              <a:solidFill>
                <a:schemeClr val="lt1"/>
              </a:solidFill>
            </a:endParaRPr>
          </a:p>
        </p:txBody>
      </p:sp>
      <p:sp>
        <p:nvSpPr>
          <p:cNvPr id="55" name="Google Shape;55;p13"/>
          <p:cNvSpPr txBox="1"/>
          <p:nvPr>
            <p:ph idx="1" type="subTitle"/>
          </p:nvPr>
        </p:nvSpPr>
        <p:spPr>
          <a:xfrm>
            <a:off x="671250" y="3170675"/>
            <a:ext cx="7801500" cy="144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800">
                <a:solidFill>
                  <a:schemeClr val="lt1"/>
                </a:solidFill>
              </a:rPr>
              <a:t>Reno Kriz</a:t>
            </a:r>
            <a:endParaRPr sz="1800">
              <a:solidFill>
                <a:schemeClr val="lt1"/>
              </a:solidFill>
            </a:endParaRPr>
          </a:p>
          <a:p>
            <a:pPr indent="0" lvl="0" marL="0" rtl="0" algn="ctr">
              <a:spcBef>
                <a:spcPts val="0"/>
              </a:spcBef>
              <a:spcAft>
                <a:spcPts val="0"/>
              </a:spcAft>
              <a:buNone/>
            </a:pPr>
            <a:r>
              <a:rPr lang="en" sz="1800">
                <a:solidFill>
                  <a:schemeClr val="lt1"/>
                </a:solidFill>
              </a:rPr>
              <a:t>Advisors: Chris Callison-Burch, Marianna Apidianaki</a:t>
            </a:r>
            <a:endParaRPr sz="1800">
              <a:solidFill>
                <a:schemeClr val="lt1"/>
              </a:solidFill>
            </a:endParaRPr>
          </a:p>
          <a:p>
            <a:pPr indent="0" lvl="0" marL="0" rtl="0" algn="ctr">
              <a:spcBef>
                <a:spcPts val="0"/>
              </a:spcBef>
              <a:spcAft>
                <a:spcPts val="0"/>
              </a:spcAft>
              <a:buNone/>
            </a:pPr>
            <a:r>
              <a:rPr lang="en" sz="1800">
                <a:solidFill>
                  <a:schemeClr val="lt1"/>
                </a:solidFill>
              </a:rPr>
              <a:t>Thesis Committee: Mitch Marchus (chair), Dan Roth, Lyle Ungar, </a:t>
            </a:r>
            <a:endParaRPr sz="1800">
              <a:solidFill>
                <a:schemeClr val="lt1"/>
              </a:solidFill>
            </a:endParaRPr>
          </a:p>
          <a:p>
            <a:pPr indent="0" lvl="0" marL="0" rtl="0" algn="ctr">
              <a:spcBef>
                <a:spcPts val="0"/>
              </a:spcBef>
              <a:spcAft>
                <a:spcPts val="0"/>
              </a:spcAft>
              <a:buNone/>
            </a:pPr>
            <a:r>
              <a:rPr lang="en" sz="1800">
                <a:solidFill>
                  <a:schemeClr val="lt1"/>
                </a:solidFill>
              </a:rPr>
              <a:t>Eleni Miltsakaki (external)</a:t>
            </a:r>
            <a:endParaRPr sz="1800">
              <a:solidFill>
                <a:schemeClr val="lt1"/>
              </a:solidFill>
            </a:endParaRPr>
          </a:p>
        </p:txBody>
      </p:sp>
      <p:pic>
        <p:nvPicPr>
          <p:cNvPr id="56" name="Google Shape;56;p13"/>
          <p:cNvPicPr preferRelativeResize="0"/>
          <p:nvPr/>
        </p:nvPicPr>
        <p:blipFill>
          <a:blip r:embed="rId3">
            <a:alphaModFix/>
          </a:blip>
          <a:stretch>
            <a:fillRect/>
          </a:stretch>
        </p:blipFill>
        <p:spPr>
          <a:xfrm>
            <a:off x="6828200" y="4301994"/>
            <a:ext cx="2139024" cy="686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Current Formulation</a:t>
            </a:r>
            <a:endParaRPr>
              <a:solidFill>
                <a:schemeClr val="lt1"/>
              </a:solidFill>
            </a:endParaRPr>
          </a:p>
        </p:txBody>
      </p:sp>
      <p:sp>
        <p:nvSpPr>
          <p:cNvPr id="120" name="Google Shape;120;p22"/>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355600" lvl="0" marL="457200" rtl="0" algn="l">
              <a:lnSpc>
                <a:spcPct val="100000"/>
              </a:lnSpc>
              <a:spcBef>
                <a:spcPts val="0"/>
              </a:spcBef>
              <a:spcAft>
                <a:spcPts val="0"/>
              </a:spcAft>
              <a:buClr>
                <a:schemeClr val="lt1"/>
              </a:buClr>
              <a:buSzPts val="2000"/>
              <a:buChar char="●"/>
            </a:pPr>
            <a:r>
              <a:rPr lang="en" sz="2000">
                <a:solidFill>
                  <a:schemeClr val="lt1"/>
                </a:solidFill>
              </a:rPr>
              <a:t>Substitution</a:t>
            </a:r>
            <a:endParaRPr sz="2000">
              <a:solidFill>
                <a:schemeClr val="lt1"/>
              </a:solidFill>
            </a:endParaRPr>
          </a:p>
          <a:p>
            <a:pPr indent="0" lvl="0" marL="0" rtl="0" algn="l">
              <a:lnSpc>
                <a:spcPct val="100000"/>
              </a:lnSpc>
              <a:spcBef>
                <a:spcPts val="0"/>
              </a:spcBef>
              <a:spcAft>
                <a:spcPts val="0"/>
              </a:spcAft>
              <a:buNone/>
            </a:pPr>
            <a:r>
              <a:t/>
            </a:r>
            <a:endParaRPr sz="2000">
              <a:solidFill>
                <a:schemeClr val="lt1"/>
              </a:solidFill>
            </a:endParaRPr>
          </a:p>
          <a:p>
            <a:pPr indent="-355600" lvl="0" marL="457200" rtl="0" algn="l">
              <a:lnSpc>
                <a:spcPct val="100000"/>
              </a:lnSpc>
              <a:spcBef>
                <a:spcPts val="0"/>
              </a:spcBef>
              <a:spcAft>
                <a:spcPts val="0"/>
              </a:spcAft>
              <a:buClr>
                <a:schemeClr val="lt1"/>
              </a:buClr>
              <a:buSzPts val="2000"/>
              <a:buChar char="●"/>
            </a:pPr>
            <a:r>
              <a:rPr lang="en" sz="2000">
                <a:solidFill>
                  <a:schemeClr val="lt1"/>
                </a:solidFill>
              </a:rPr>
              <a:t>Reordering</a:t>
            </a:r>
            <a:endParaRPr sz="2000">
              <a:solidFill>
                <a:schemeClr val="lt1"/>
              </a:solidFill>
            </a:endParaRPr>
          </a:p>
          <a:p>
            <a:pPr indent="0" lvl="0" marL="0" rtl="0" algn="l">
              <a:lnSpc>
                <a:spcPct val="100000"/>
              </a:lnSpc>
              <a:spcBef>
                <a:spcPts val="0"/>
              </a:spcBef>
              <a:spcAft>
                <a:spcPts val="0"/>
              </a:spcAft>
              <a:buNone/>
            </a:pPr>
            <a:r>
              <a:t/>
            </a:r>
            <a:endParaRPr sz="2000">
              <a:solidFill>
                <a:schemeClr val="lt1"/>
              </a:solidFill>
            </a:endParaRPr>
          </a:p>
          <a:p>
            <a:pPr indent="-355600" lvl="0" marL="457200" rtl="0" algn="l">
              <a:lnSpc>
                <a:spcPct val="100000"/>
              </a:lnSpc>
              <a:spcBef>
                <a:spcPts val="0"/>
              </a:spcBef>
              <a:spcAft>
                <a:spcPts val="0"/>
              </a:spcAft>
              <a:buClr>
                <a:schemeClr val="lt1"/>
              </a:buClr>
              <a:buSzPts val="2000"/>
              <a:buChar char="●"/>
            </a:pPr>
            <a:r>
              <a:rPr lang="en" sz="2000">
                <a:solidFill>
                  <a:schemeClr val="lt1"/>
                </a:solidFill>
              </a:rPr>
              <a:t>Deletion</a:t>
            </a:r>
            <a:endParaRPr sz="2000">
              <a:solidFill>
                <a:schemeClr val="lt1"/>
              </a:solidFill>
            </a:endParaRPr>
          </a:p>
          <a:p>
            <a:pPr indent="0" lvl="0" marL="0" rtl="0" algn="l">
              <a:lnSpc>
                <a:spcPct val="100000"/>
              </a:lnSpc>
              <a:spcBef>
                <a:spcPts val="0"/>
              </a:spcBef>
              <a:spcAft>
                <a:spcPts val="0"/>
              </a:spcAft>
              <a:buNone/>
            </a:pPr>
            <a:r>
              <a:t/>
            </a:r>
            <a:endParaRPr sz="2000">
              <a:solidFill>
                <a:schemeClr val="lt1"/>
              </a:solidFill>
            </a:endParaRPr>
          </a:p>
          <a:p>
            <a:pPr indent="-355600" lvl="0" marL="457200" rtl="0" algn="l">
              <a:lnSpc>
                <a:spcPct val="100000"/>
              </a:lnSpc>
              <a:spcBef>
                <a:spcPts val="0"/>
              </a:spcBef>
              <a:spcAft>
                <a:spcPts val="0"/>
              </a:spcAft>
              <a:buClr>
                <a:schemeClr val="lt1"/>
              </a:buClr>
              <a:buSzPts val="2000"/>
              <a:buChar char="●"/>
            </a:pPr>
            <a:r>
              <a:rPr lang="en" sz="2000">
                <a:solidFill>
                  <a:schemeClr val="lt1"/>
                </a:solidFill>
              </a:rPr>
              <a:t>Sentence Splitting</a:t>
            </a:r>
            <a:endParaRPr sz="2000">
              <a:solidFill>
                <a:schemeClr val="lt1"/>
              </a:solidFill>
            </a:endParaRPr>
          </a:p>
        </p:txBody>
      </p:sp>
      <p:sp>
        <p:nvSpPr>
          <p:cNvPr id="121" name="Google Shape;121;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pic>
        <p:nvPicPr>
          <p:cNvPr id="122" name="Google Shape;122;p22"/>
          <p:cNvPicPr preferRelativeResize="0"/>
          <p:nvPr/>
        </p:nvPicPr>
        <p:blipFill>
          <a:blip r:embed="rId3">
            <a:alphaModFix/>
          </a:blip>
          <a:stretch>
            <a:fillRect/>
          </a:stretch>
        </p:blipFill>
        <p:spPr>
          <a:xfrm>
            <a:off x="4504225" y="1152475"/>
            <a:ext cx="4260299" cy="3623332"/>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1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Complexity-Sensitive Retrieval: Problem Setup</a:t>
            </a:r>
            <a:endParaRPr>
              <a:solidFill>
                <a:schemeClr val="lt1"/>
              </a:solidFill>
            </a:endParaRPr>
          </a:p>
        </p:txBody>
      </p:sp>
      <p:sp>
        <p:nvSpPr>
          <p:cNvPr id="978" name="Google Shape;978;p112"/>
          <p:cNvSpPr txBox="1"/>
          <p:nvPr>
            <p:ph idx="1" type="body"/>
          </p:nvPr>
        </p:nvSpPr>
        <p:spPr>
          <a:xfrm>
            <a:off x="1058950" y="3545850"/>
            <a:ext cx="1904400" cy="5727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SzPts val="935"/>
              <a:buNone/>
            </a:pPr>
            <a:r>
              <a:rPr b="1" lang="en" sz="1190" u="sng">
                <a:solidFill>
                  <a:schemeClr val="lt1"/>
                </a:solidFill>
              </a:rPr>
              <a:t>Input</a:t>
            </a:r>
            <a:r>
              <a:rPr lang="en" sz="1190">
                <a:solidFill>
                  <a:schemeClr val="lt1"/>
                </a:solidFill>
              </a:rPr>
              <a:t>: </a:t>
            </a:r>
            <a:r>
              <a:rPr lang="en" sz="1190">
                <a:solidFill>
                  <a:schemeClr val="lt1"/>
                </a:solidFill>
                <a:latin typeface="Arial"/>
                <a:ea typeface="Arial"/>
                <a:cs typeface="Arial"/>
                <a:sym typeface="Arial"/>
              </a:rPr>
              <a:t>a phrase,</a:t>
            </a:r>
            <a:r>
              <a:rPr lang="en" sz="1190">
                <a:solidFill>
                  <a:schemeClr val="lt1"/>
                </a:solidFill>
              </a:rPr>
              <a:t> </a:t>
            </a:r>
            <a:r>
              <a:rPr lang="en" sz="1190">
                <a:solidFill>
                  <a:schemeClr val="lt1"/>
                </a:solidFill>
                <a:latin typeface="Arial"/>
                <a:ea typeface="Arial"/>
                <a:cs typeface="Arial"/>
                <a:sym typeface="Arial"/>
              </a:rPr>
              <a:t>sentence, or document</a:t>
            </a:r>
            <a:endParaRPr sz="1190">
              <a:solidFill>
                <a:schemeClr val="lt1"/>
              </a:solidFill>
            </a:endParaRPr>
          </a:p>
        </p:txBody>
      </p:sp>
      <p:sp>
        <p:nvSpPr>
          <p:cNvPr id="979" name="Google Shape;979;p1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pic>
        <p:nvPicPr>
          <p:cNvPr id="980" name="Google Shape;980;p112"/>
          <p:cNvPicPr preferRelativeResize="0"/>
          <p:nvPr/>
        </p:nvPicPr>
        <p:blipFill>
          <a:blip r:embed="rId3">
            <a:alphaModFix/>
          </a:blip>
          <a:stretch>
            <a:fillRect/>
          </a:stretch>
        </p:blipFill>
        <p:spPr>
          <a:xfrm>
            <a:off x="3774538" y="1693200"/>
            <a:ext cx="1594922" cy="1831200"/>
          </a:xfrm>
          <a:prstGeom prst="rect">
            <a:avLst/>
          </a:prstGeom>
          <a:noFill/>
          <a:ln>
            <a:noFill/>
          </a:ln>
        </p:spPr>
      </p:pic>
      <p:sp>
        <p:nvSpPr>
          <p:cNvPr id="981" name="Google Shape;981;p112"/>
          <p:cNvSpPr txBox="1"/>
          <p:nvPr/>
        </p:nvSpPr>
        <p:spPr>
          <a:xfrm>
            <a:off x="3619800" y="3570600"/>
            <a:ext cx="19044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100">
                <a:solidFill>
                  <a:schemeClr val="lt1"/>
                </a:solidFill>
              </a:rPr>
              <a:t>k</a:t>
            </a:r>
            <a:r>
              <a:rPr lang="en" sz="1100">
                <a:solidFill>
                  <a:schemeClr val="lt1"/>
                </a:solidFill>
              </a:rPr>
              <a:t> related texts at a variety of complexity levels</a:t>
            </a:r>
            <a:endParaRPr sz="1100"/>
          </a:p>
        </p:txBody>
      </p:sp>
      <p:sp>
        <p:nvSpPr>
          <p:cNvPr id="982" name="Google Shape;982;p112"/>
          <p:cNvSpPr txBox="1"/>
          <p:nvPr/>
        </p:nvSpPr>
        <p:spPr>
          <a:xfrm>
            <a:off x="6377425" y="3570600"/>
            <a:ext cx="19044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rPr>
              <a:t>A filtered list of texts based on appropriateness</a:t>
            </a:r>
            <a:endParaRPr sz="1100"/>
          </a:p>
        </p:txBody>
      </p:sp>
      <p:pic>
        <p:nvPicPr>
          <p:cNvPr id="983" name="Google Shape;983;p112"/>
          <p:cNvPicPr preferRelativeResize="0"/>
          <p:nvPr/>
        </p:nvPicPr>
        <p:blipFill>
          <a:blip r:embed="rId3">
            <a:alphaModFix/>
          </a:blip>
          <a:stretch>
            <a:fillRect/>
          </a:stretch>
        </p:blipFill>
        <p:spPr>
          <a:xfrm>
            <a:off x="6532163" y="1693200"/>
            <a:ext cx="1594922" cy="1828800"/>
          </a:xfrm>
          <a:prstGeom prst="rect">
            <a:avLst/>
          </a:prstGeom>
          <a:noFill/>
          <a:ln>
            <a:noFill/>
          </a:ln>
        </p:spPr>
      </p:pic>
      <p:pic>
        <p:nvPicPr>
          <p:cNvPr id="984" name="Google Shape;984;p112"/>
          <p:cNvPicPr preferRelativeResize="0"/>
          <p:nvPr/>
        </p:nvPicPr>
        <p:blipFill>
          <a:blip r:embed="rId4">
            <a:alphaModFix/>
          </a:blip>
          <a:stretch>
            <a:fillRect/>
          </a:stretch>
        </p:blipFill>
        <p:spPr>
          <a:xfrm>
            <a:off x="1410475" y="1882400"/>
            <a:ext cx="1201350" cy="1452800"/>
          </a:xfrm>
          <a:prstGeom prst="rect">
            <a:avLst/>
          </a:prstGeom>
          <a:noFill/>
          <a:ln>
            <a:noFill/>
          </a:ln>
        </p:spPr>
      </p:pic>
      <p:cxnSp>
        <p:nvCxnSpPr>
          <p:cNvPr id="985" name="Google Shape;985;p112"/>
          <p:cNvCxnSpPr>
            <a:endCxn id="980" idx="1"/>
          </p:cNvCxnSpPr>
          <p:nvPr/>
        </p:nvCxnSpPr>
        <p:spPr>
          <a:xfrm>
            <a:off x="2611738" y="2608800"/>
            <a:ext cx="1162800" cy="0"/>
          </a:xfrm>
          <a:prstGeom prst="straightConnector1">
            <a:avLst/>
          </a:prstGeom>
          <a:noFill/>
          <a:ln cap="flat" cmpd="sng" w="38100">
            <a:solidFill>
              <a:schemeClr val="dk2"/>
            </a:solidFill>
            <a:prstDash val="solid"/>
            <a:round/>
            <a:headEnd len="med" w="med" type="none"/>
            <a:tailEnd len="med" w="med" type="stealth"/>
          </a:ln>
        </p:spPr>
      </p:cxnSp>
      <p:cxnSp>
        <p:nvCxnSpPr>
          <p:cNvPr id="986" name="Google Shape;986;p112"/>
          <p:cNvCxnSpPr>
            <a:stCxn id="980" idx="3"/>
            <a:endCxn id="983" idx="1"/>
          </p:cNvCxnSpPr>
          <p:nvPr/>
        </p:nvCxnSpPr>
        <p:spPr>
          <a:xfrm flipH="1" rot="10800000">
            <a:off x="5369459" y="2607600"/>
            <a:ext cx="1162800" cy="1200"/>
          </a:xfrm>
          <a:prstGeom prst="straightConnector1">
            <a:avLst/>
          </a:prstGeom>
          <a:noFill/>
          <a:ln cap="flat" cmpd="sng" w="38100">
            <a:solidFill>
              <a:schemeClr val="dk2"/>
            </a:solidFill>
            <a:prstDash val="solid"/>
            <a:round/>
            <a:headEnd len="med" w="med" type="none"/>
            <a:tailEnd len="med" w="med" type="stealth"/>
          </a:ln>
        </p:spPr>
      </p:cxn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11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Complexity-Sensitive Retrieval: Initial Experiment</a:t>
            </a:r>
            <a:endParaRPr>
              <a:solidFill>
                <a:schemeClr val="lt1"/>
              </a:solidFill>
            </a:endParaRPr>
          </a:p>
        </p:txBody>
      </p:sp>
      <p:sp>
        <p:nvSpPr>
          <p:cNvPr id="992" name="Google Shape;992;p113"/>
          <p:cNvSpPr txBox="1"/>
          <p:nvPr>
            <p:ph idx="1" type="body"/>
          </p:nvPr>
        </p:nvSpPr>
        <p:spPr>
          <a:xfrm>
            <a:off x="311700" y="1152475"/>
            <a:ext cx="8520600" cy="1072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We can again use Newsela!</a:t>
            </a:r>
            <a:endParaRPr sz="1400">
              <a:solidFill>
                <a:schemeClr val="lt1"/>
              </a:solidFill>
            </a:endParaRPr>
          </a:p>
        </p:txBody>
      </p:sp>
      <p:sp>
        <p:nvSpPr>
          <p:cNvPr id="993" name="Google Shape;993;p1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1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Complexity-Sensitive Retrieval: Initial Experiment</a:t>
            </a:r>
            <a:endParaRPr>
              <a:solidFill>
                <a:schemeClr val="lt1"/>
              </a:solidFill>
            </a:endParaRPr>
          </a:p>
        </p:txBody>
      </p:sp>
      <p:sp>
        <p:nvSpPr>
          <p:cNvPr id="999" name="Google Shape;999;p1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pic>
        <p:nvPicPr>
          <p:cNvPr id="1000" name="Google Shape;1000;p114"/>
          <p:cNvPicPr preferRelativeResize="0"/>
          <p:nvPr/>
        </p:nvPicPr>
        <p:blipFill>
          <a:blip r:embed="rId3">
            <a:alphaModFix/>
          </a:blip>
          <a:stretch>
            <a:fillRect/>
          </a:stretch>
        </p:blipFill>
        <p:spPr>
          <a:xfrm>
            <a:off x="1399250" y="2497725"/>
            <a:ext cx="1201350" cy="1452800"/>
          </a:xfrm>
          <a:prstGeom prst="rect">
            <a:avLst/>
          </a:prstGeom>
          <a:noFill/>
          <a:ln>
            <a:noFill/>
          </a:ln>
        </p:spPr>
      </p:pic>
      <p:sp>
        <p:nvSpPr>
          <p:cNvPr id="1001" name="Google Shape;1001;p114"/>
          <p:cNvSpPr txBox="1"/>
          <p:nvPr>
            <p:ph idx="1" type="body"/>
          </p:nvPr>
        </p:nvSpPr>
        <p:spPr>
          <a:xfrm>
            <a:off x="1047750" y="4139725"/>
            <a:ext cx="1904400" cy="5727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SzPts val="935"/>
              <a:buNone/>
            </a:pPr>
            <a:r>
              <a:rPr b="1" lang="en" sz="1190" u="sng">
                <a:solidFill>
                  <a:schemeClr val="lt1"/>
                </a:solidFill>
              </a:rPr>
              <a:t>Input</a:t>
            </a:r>
            <a:r>
              <a:rPr lang="en" sz="1190">
                <a:solidFill>
                  <a:schemeClr val="lt1"/>
                </a:solidFill>
              </a:rPr>
              <a:t>: each complex Newsela article </a:t>
            </a:r>
            <a:r>
              <a:rPr i="1" lang="en" sz="1100">
                <a:solidFill>
                  <a:schemeClr val="lt1"/>
                </a:solidFill>
              </a:rPr>
              <a:t>D</a:t>
            </a:r>
            <a:r>
              <a:rPr baseline="-25000" i="1" lang="en" sz="1100">
                <a:solidFill>
                  <a:schemeClr val="lt1"/>
                </a:solidFill>
              </a:rPr>
              <a:t>i4</a:t>
            </a:r>
            <a:r>
              <a:rPr lang="en" sz="1190">
                <a:solidFill>
                  <a:schemeClr val="lt1"/>
                </a:solidFill>
              </a:rPr>
              <a:t> </a:t>
            </a:r>
            <a:endParaRPr sz="1190">
              <a:solidFill>
                <a:schemeClr val="lt1"/>
              </a:solidFill>
            </a:endParaRPr>
          </a:p>
        </p:txBody>
      </p:sp>
      <p:sp>
        <p:nvSpPr>
          <p:cNvPr id="1002" name="Google Shape;1002;p114"/>
          <p:cNvSpPr txBox="1"/>
          <p:nvPr>
            <p:ph idx="1" type="body"/>
          </p:nvPr>
        </p:nvSpPr>
        <p:spPr>
          <a:xfrm>
            <a:off x="311700" y="1152475"/>
            <a:ext cx="8520600" cy="1072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We can again use Newsela!</a:t>
            </a:r>
            <a:endParaRPr sz="1400">
              <a:solidFill>
                <a:schemeClr val="lt1"/>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1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Complexity-Sensitive Retrieval: Initial Experiment</a:t>
            </a:r>
            <a:endParaRPr>
              <a:solidFill>
                <a:schemeClr val="lt1"/>
              </a:solidFill>
            </a:endParaRPr>
          </a:p>
        </p:txBody>
      </p:sp>
      <p:sp>
        <p:nvSpPr>
          <p:cNvPr id="1008" name="Google Shape;1008;p1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pic>
        <p:nvPicPr>
          <p:cNvPr id="1009" name="Google Shape;1009;p115"/>
          <p:cNvPicPr preferRelativeResize="0"/>
          <p:nvPr/>
        </p:nvPicPr>
        <p:blipFill>
          <a:blip r:embed="rId3">
            <a:alphaModFix/>
          </a:blip>
          <a:stretch>
            <a:fillRect/>
          </a:stretch>
        </p:blipFill>
        <p:spPr>
          <a:xfrm>
            <a:off x="3763313" y="2308525"/>
            <a:ext cx="1594922" cy="1831200"/>
          </a:xfrm>
          <a:prstGeom prst="rect">
            <a:avLst/>
          </a:prstGeom>
          <a:noFill/>
          <a:ln>
            <a:noFill/>
          </a:ln>
        </p:spPr>
      </p:pic>
      <p:pic>
        <p:nvPicPr>
          <p:cNvPr id="1010" name="Google Shape;1010;p115"/>
          <p:cNvPicPr preferRelativeResize="0"/>
          <p:nvPr/>
        </p:nvPicPr>
        <p:blipFill>
          <a:blip r:embed="rId4">
            <a:alphaModFix/>
          </a:blip>
          <a:stretch>
            <a:fillRect/>
          </a:stretch>
        </p:blipFill>
        <p:spPr>
          <a:xfrm>
            <a:off x="1399250" y="2497725"/>
            <a:ext cx="1201350" cy="1452800"/>
          </a:xfrm>
          <a:prstGeom prst="rect">
            <a:avLst/>
          </a:prstGeom>
          <a:noFill/>
          <a:ln>
            <a:noFill/>
          </a:ln>
        </p:spPr>
      </p:pic>
      <p:cxnSp>
        <p:nvCxnSpPr>
          <p:cNvPr id="1011" name="Google Shape;1011;p115"/>
          <p:cNvCxnSpPr>
            <a:endCxn id="1009" idx="1"/>
          </p:cNvCxnSpPr>
          <p:nvPr/>
        </p:nvCxnSpPr>
        <p:spPr>
          <a:xfrm>
            <a:off x="2600513" y="3224125"/>
            <a:ext cx="1162800" cy="0"/>
          </a:xfrm>
          <a:prstGeom prst="straightConnector1">
            <a:avLst/>
          </a:prstGeom>
          <a:noFill/>
          <a:ln cap="flat" cmpd="sng" w="38100">
            <a:solidFill>
              <a:schemeClr val="dk2"/>
            </a:solidFill>
            <a:prstDash val="solid"/>
            <a:round/>
            <a:headEnd len="med" w="med" type="none"/>
            <a:tailEnd len="med" w="med" type="stealth"/>
          </a:ln>
        </p:spPr>
      </p:cxnSp>
      <p:sp>
        <p:nvSpPr>
          <p:cNvPr id="1012" name="Google Shape;1012;p115"/>
          <p:cNvSpPr txBox="1"/>
          <p:nvPr>
            <p:ph idx="1" type="body"/>
          </p:nvPr>
        </p:nvSpPr>
        <p:spPr>
          <a:xfrm>
            <a:off x="1047750" y="4139725"/>
            <a:ext cx="1904400" cy="5727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SzPts val="935"/>
              <a:buNone/>
            </a:pPr>
            <a:r>
              <a:rPr b="1" lang="en" sz="1190" u="sng">
                <a:solidFill>
                  <a:schemeClr val="lt1"/>
                </a:solidFill>
              </a:rPr>
              <a:t>Input</a:t>
            </a:r>
            <a:r>
              <a:rPr lang="en" sz="1190">
                <a:solidFill>
                  <a:schemeClr val="lt1"/>
                </a:solidFill>
              </a:rPr>
              <a:t>: each complex Newsela article </a:t>
            </a:r>
            <a:r>
              <a:rPr i="1" lang="en" sz="1100">
                <a:solidFill>
                  <a:schemeClr val="lt1"/>
                </a:solidFill>
              </a:rPr>
              <a:t>D</a:t>
            </a:r>
            <a:r>
              <a:rPr baseline="-25000" i="1" lang="en" sz="1100">
                <a:solidFill>
                  <a:schemeClr val="lt1"/>
                </a:solidFill>
              </a:rPr>
              <a:t>i4</a:t>
            </a:r>
            <a:r>
              <a:rPr lang="en" sz="1190">
                <a:solidFill>
                  <a:schemeClr val="lt1"/>
                </a:solidFill>
              </a:rPr>
              <a:t> </a:t>
            </a:r>
            <a:endParaRPr sz="1190">
              <a:solidFill>
                <a:schemeClr val="lt1"/>
              </a:solidFill>
            </a:endParaRPr>
          </a:p>
        </p:txBody>
      </p:sp>
      <p:sp>
        <p:nvSpPr>
          <p:cNvPr id="1013" name="Google Shape;1013;p115"/>
          <p:cNvSpPr txBox="1"/>
          <p:nvPr/>
        </p:nvSpPr>
        <p:spPr>
          <a:xfrm>
            <a:off x="3608600" y="4164475"/>
            <a:ext cx="1904400" cy="54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100">
                <a:solidFill>
                  <a:schemeClr val="lt1"/>
                </a:solidFill>
              </a:rPr>
              <a:t>All other articles, ranked by similarity to </a:t>
            </a:r>
            <a:r>
              <a:rPr i="1" lang="en" sz="1100">
                <a:solidFill>
                  <a:schemeClr val="lt1"/>
                </a:solidFill>
              </a:rPr>
              <a:t>D</a:t>
            </a:r>
            <a:r>
              <a:rPr baseline="-25000" i="1" lang="en" sz="1100">
                <a:solidFill>
                  <a:schemeClr val="lt1"/>
                </a:solidFill>
              </a:rPr>
              <a:t>i4</a:t>
            </a:r>
            <a:endParaRPr sz="1100"/>
          </a:p>
        </p:txBody>
      </p:sp>
      <p:sp>
        <p:nvSpPr>
          <p:cNvPr id="1014" name="Google Shape;1014;p115"/>
          <p:cNvSpPr txBox="1"/>
          <p:nvPr>
            <p:ph idx="1" type="body"/>
          </p:nvPr>
        </p:nvSpPr>
        <p:spPr>
          <a:xfrm>
            <a:off x="311700" y="1152475"/>
            <a:ext cx="8520600" cy="1072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We can again use Newsela!</a:t>
            </a:r>
            <a:endParaRPr sz="1400">
              <a:solidFill>
                <a:schemeClr val="lt1"/>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Complexity-Sensitive Retrieval: Initial Experiment</a:t>
            </a:r>
            <a:endParaRPr>
              <a:solidFill>
                <a:schemeClr val="lt1"/>
              </a:solidFill>
            </a:endParaRPr>
          </a:p>
        </p:txBody>
      </p:sp>
      <p:sp>
        <p:nvSpPr>
          <p:cNvPr id="1020" name="Google Shape;1020;p1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pic>
        <p:nvPicPr>
          <p:cNvPr id="1021" name="Google Shape;1021;p116"/>
          <p:cNvPicPr preferRelativeResize="0"/>
          <p:nvPr/>
        </p:nvPicPr>
        <p:blipFill>
          <a:blip r:embed="rId3">
            <a:alphaModFix/>
          </a:blip>
          <a:stretch>
            <a:fillRect/>
          </a:stretch>
        </p:blipFill>
        <p:spPr>
          <a:xfrm>
            <a:off x="3763313" y="2308525"/>
            <a:ext cx="1594922" cy="1831200"/>
          </a:xfrm>
          <a:prstGeom prst="rect">
            <a:avLst/>
          </a:prstGeom>
          <a:noFill/>
          <a:ln>
            <a:noFill/>
          </a:ln>
        </p:spPr>
      </p:pic>
      <p:pic>
        <p:nvPicPr>
          <p:cNvPr id="1022" name="Google Shape;1022;p116"/>
          <p:cNvPicPr preferRelativeResize="0"/>
          <p:nvPr/>
        </p:nvPicPr>
        <p:blipFill>
          <a:blip r:embed="rId4">
            <a:alphaModFix/>
          </a:blip>
          <a:stretch>
            <a:fillRect/>
          </a:stretch>
        </p:blipFill>
        <p:spPr>
          <a:xfrm>
            <a:off x="1399250" y="2497725"/>
            <a:ext cx="1201350" cy="1452800"/>
          </a:xfrm>
          <a:prstGeom prst="rect">
            <a:avLst/>
          </a:prstGeom>
          <a:noFill/>
          <a:ln>
            <a:noFill/>
          </a:ln>
        </p:spPr>
      </p:pic>
      <p:cxnSp>
        <p:nvCxnSpPr>
          <p:cNvPr id="1023" name="Google Shape;1023;p116"/>
          <p:cNvCxnSpPr>
            <a:endCxn id="1021" idx="1"/>
          </p:cNvCxnSpPr>
          <p:nvPr/>
        </p:nvCxnSpPr>
        <p:spPr>
          <a:xfrm>
            <a:off x="2600513" y="3224125"/>
            <a:ext cx="1162800" cy="0"/>
          </a:xfrm>
          <a:prstGeom prst="straightConnector1">
            <a:avLst/>
          </a:prstGeom>
          <a:noFill/>
          <a:ln cap="flat" cmpd="sng" w="38100">
            <a:solidFill>
              <a:schemeClr val="dk2"/>
            </a:solidFill>
            <a:prstDash val="solid"/>
            <a:round/>
            <a:headEnd len="med" w="med" type="none"/>
            <a:tailEnd len="med" w="med" type="stealth"/>
          </a:ln>
        </p:spPr>
      </p:cxnSp>
      <p:cxnSp>
        <p:nvCxnSpPr>
          <p:cNvPr id="1024" name="Google Shape;1024;p116"/>
          <p:cNvCxnSpPr>
            <a:stCxn id="1021" idx="3"/>
            <a:endCxn id="1025" idx="1"/>
          </p:cNvCxnSpPr>
          <p:nvPr/>
        </p:nvCxnSpPr>
        <p:spPr>
          <a:xfrm flipH="1" rot="10800000">
            <a:off x="5358234" y="3222925"/>
            <a:ext cx="1162800" cy="1200"/>
          </a:xfrm>
          <a:prstGeom prst="straightConnector1">
            <a:avLst/>
          </a:prstGeom>
          <a:noFill/>
          <a:ln cap="flat" cmpd="sng" w="38100">
            <a:solidFill>
              <a:schemeClr val="dk2"/>
            </a:solidFill>
            <a:prstDash val="solid"/>
            <a:round/>
            <a:headEnd len="med" w="med" type="none"/>
            <a:tailEnd len="med" w="med" type="stealth"/>
          </a:ln>
        </p:spPr>
      </p:cxnSp>
      <p:sp>
        <p:nvSpPr>
          <p:cNvPr id="1026" name="Google Shape;1026;p116"/>
          <p:cNvSpPr txBox="1"/>
          <p:nvPr>
            <p:ph idx="1" type="body"/>
          </p:nvPr>
        </p:nvSpPr>
        <p:spPr>
          <a:xfrm>
            <a:off x="1047750" y="4139725"/>
            <a:ext cx="1904400" cy="5727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SzPts val="935"/>
              <a:buNone/>
            </a:pPr>
            <a:r>
              <a:rPr b="1" lang="en" sz="1190" u="sng">
                <a:solidFill>
                  <a:schemeClr val="lt1"/>
                </a:solidFill>
              </a:rPr>
              <a:t>Input</a:t>
            </a:r>
            <a:r>
              <a:rPr lang="en" sz="1190">
                <a:solidFill>
                  <a:schemeClr val="lt1"/>
                </a:solidFill>
              </a:rPr>
              <a:t>: each complex Newsela article </a:t>
            </a:r>
            <a:r>
              <a:rPr i="1" lang="en" sz="1100">
                <a:solidFill>
                  <a:schemeClr val="lt1"/>
                </a:solidFill>
              </a:rPr>
              <a:t>D</a:t>
            </a:r>
            <a:r>
              <a:rPr baseline="-25000" i="1" lang="en" sz="1100">
                <a:solidFill>
                  <a:schemeClr val="lt1"/>
                </a:solidFill>
              </a:rPr>
              <a:t>i4</a:t>
            </a:r>
            <a:r>
              <a:rPr lang="en" sz="1190">
                <a:solidFill>
                  <a:schemeClr val="lt1"/>
                </a:solidFill>
              </a:rPr>
              <a:t> </a:t>
            </a:r>
            <a:endParaRPr sz="1190">
              <a:solidFill>
                <a:schemeClr val="lt1"/>
              </a:solidFill>
            </a:endParaRPr>
          </a:p>
        </p:txBody>
      </p:sp>
      <p:sp>
        <p:nvSpPr>
          <p:cNvPr id="1027" name="Google Shape;1027;p116"/>
          <p:cNvSpPr txBox="1"/>
          <p:nvPr/>
        </p:nvSpPr>
        <p:spPr>
          <a:xfrm>
            <a:off x="3608600" y="4164475"/>
            <a:ext cx="1904400" cy="54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100">
                <a:solidFill>
                  <a:schemeClr val="lt1"/>
                </a:solidFill>
              </a:rPr>
              <a:t>All other articles, ranked by similarity to </a:t>
            </a:r>
            <a:r>
              <a:rPr i="1" lang="en" sz="1100">
                <a:solidFill>
                  <a:schemeClr val="lt1"/>
                </a:solidFill>
              </a:rPr>
              <a:t>D</a:t>
            </a:r>
            <a:r>
              <a:rPr baseline="-25000" i="1" lang="en" sz="1100">
                <a:solidFill>
                  <a:schemeClr val="lt1"/>
                </a:solidFill>
              </a:rPr>
              <a:t>i4</a:t>
            </a:r>
            <a:endParaRPr sz="1100"/>
          </a:p>
        </p:txBody>
      </p:sp>
      <p:sp>
        <p:nvSpPr>
          <p:cNvPr id="1028" name="Google Shape;1028;p116"/>
          <p:cNvSpPr txBox="1"/>
          <p:nvPr/>
        </p:nvSpPr>
        <p:spPr>
          <a:xfrm>
            <a:off x="6366225" y="4164475"/>
            <a:ext cx="1904400" cy="743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100">
                <a:solidFill>
                  <a:schemeClr val="lt1"/>
                </a:solidFill>
              </a:rPr>
              <a:t>The rank of the aligned Newsela articles </a:t>
            </a:r>
            <a:r>
              <a:rPr i="1" lang="en" sz="1100">
                <a:solidFill>
                  <a:schemeClr val="lt1"/>
                </a:solidFill>
              </a:rPr>
              <a:t>D</a:t>
            </a:r>
            <a:r>
              <a:rPr baseline="-25000" i="1" lang="en" sz="1100">
                <a:solidFill>
                  <a:schemeClr val="lt1"/>
                </a:solidFill>
              </a:rPr>
              <a:t>ij</a:t>
            </a:r>
            <a:r>
              <a:rPr lang="en" sz="1100">
                <a:solidFill>
                  <a:schemeClr val="lt1"/>
                </a:solidFill>
              </a:rPr>
              <a:t>, </a:t>
            </a:r>
            <a:endParaRPr sz="1100">
              <a:solidFill>
                <a:schemeClr val="lt1"/>
              </a:solidFill>
            </a:endParaRPr>
          </a:p>
          <a:p>
            <a:pPr indent="0" lvl="0" marL="0" rtl="0" algn="ctr">
              <a:lnSpc>
                <a:spcPct val="115000"/>
              </a:lnSpc>
              <a:spcBef>
                <a:spcPts val="0"/>
              </a:spcBef>
              <a:spcAft>
                <a:spcPts val="0"/>
              </a:spcAft>
              <a:buNone/>
            </a:pPr>
            <a:r>
              <a:rPr lang="en" sz="1100">
                <a:solidFill>
                  <a:schemeClr val="lt1"/>
                </a:solidFill>
              </a:rPr>
              <a:t>where </a:t>
            </a:r>
            <a:r>
              <a:rPr i="1" lang="en" sz="1100">
                <a:solidFill>
                  <a:schemeClr val="lt1"/>
                </a:solidFill>
              </a:rPr>
              <a:t>0 ≤ j ≤ 3</a:t>
            </a:r>
            <a:endParaRPr sz="1100"/>
          </a:p>
        </p:txBody>
      </p:sp>
      <p:pic>
        <p:nvPicPr>
          <p:cNvPr id="1029" name="Google Shape;1029;p116"/>
          <p:cNvPicPr preferRelativeResize="0"/>
          <p:nvPr/>
        </p:nvPicPr>
        <p:blipFill>
          <a:blip r:embed="rId4">
            <a:alphaModFix/>
          </a:blip>
          <a:stretch>
            <a:fillRect/>
          </a:stretch>
        </p:blipFill>
        <p:spPr>
          <a:xfrm>
            <a:off x="6717725" y="2496525"/>
            <a:ext cx="1201350" cy="1452800"/>
          </a:xfrm>
          <a:prstGeom prst="rect">
            <a:avLst/>
          </a:prstGeom>
          <a:noFill/>
          <a:ln>
            <a:noFill/>
          </a:ln>
        </p:spPr>
      </p:pic>
      <p:sp>
        <p:nvSpPr>
          <p:cNvPr id="1030" name="Google Shape;1030;p116"/>
          <p:cNvSpPr txBox="1"/>
          <p:nvPr>
            <p:ph idx="1" type="body"/>
          </p:nvPr>
        </p:nvSpPr>
        <p:spPr>
          <a:xfrm>
            <a:off x="311700" y="1152475"/>
            <a:ext cx="8520600" cy="1072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We can again use Newsela!</a:t>
            </a:r>
            <a:endParaRPr sz="1400">
              <a:solidFill>
                <a:schemeClr val="lt1"/>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1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Complexity-Sensitive Retrieval: Initial Experiment</a:t>
            </a:r>
            <a:endParaRPr>
              <a:solidFill>
                <a:schemeClr val="lt1"/>
              </a:solidFill>
            </a:endParaRPr>
          </a:p>
        </p:txBody>
      </p:sp>
      <p:sp>
        <p:nvSpPr>
          <p:cNvPr id="1036" name="Google Shape;1036;p1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pic>
        <p:nvPicPr>
          <p:cNvPr id="1037" name="Google Shape;1037;p117"/>
          <p:cNvPicPr preferRelativeResize="0"/>
          <p:nvPr/>
        </p:nvPicPr>
        <p:blipFill>
          <a:blip r:embed="rId3">
            <a:alphaModFix/>
          </a:blip>
          <a:stretch>
            <a:fillRect/>
          </a:stretch>
        </p:blipFill>
        <p:spPr>
          <a:xfrm>
            <a:off x="3763313" y="2308525"/>
            <a:ext cx="1594922" cy="1831200"/>
          </a:xfrm>
          <a:prstGeom prst="rect">
            <a:avLst/>
          </a:prstGeom>
          <a:noFill/>
          <a:ln>
            <a:noFill/>
          </a:ln>
        </p:spPr>
      </p:pic>
      <p:pic>
        <p:nvPicPr>
          <p:cNvPr id="1038" name="Google Shape;1038;p117"/>
          <p:cNvPicPr preferRelativeResize="0"/>
          <p:nvPr/>
        </p:nvPicPr>
        <p:blipFill>
          <a:blip r:embed="rId4">
            <a:alphaModFix/>
          </a:blip>
          <a:stretch>
            <a:fillRect/>
          </a:stretch>
        </p:blipFill>
        <p:spPr>
          <a:xfrm>
            <a:off x="1399250" y="2497725"/>
            <a:ext cx="1201350" cy="1452800"/>
          </a:xfrm>
          <a:prstGeom prst="rect">
            <a:avLst/>
          </a:prstGeom>
          <a:noFill/>
          <a:ln>
            <a:noFill/>
          </a:ln>
        </p:spPr>
      </p:pic>
      <p:cxnSp>
        <p:nvCxnSpPr>
          <p:cNvPr id="1039" name="Google Shape;1039;p117"/>
          <p:cNvCxnSpPr>
            <a:endCxn id="1037" idx="1"/>
          </p:cNvCxnSpPr>
          <p:nvPr/>
        </p:nvCxnSpPr>
        <p:spPr>
          <a:xfrm>
            <a:off x="2600513" y="3224125"/>
            <a:ext cx="1162800" cy="0"/>
          </a:xfrm>
          <a:prstGeom prst="straightConnector1">
            <a:avLst/>
          </a:prstGeom>
          <a:noFill/>
          <a:ln cap="flat" cmpd="sng" w="38100">
            <a:solidFill>
              <a:schemeClr val="dk2"/>
            </a:solidFill>
            <a:prstDash val="solid"/>
            <a:round/>
            <a:headEnd len="med" w="med" type="none"/>
            <a:tailEnd len="med" w="med" type="stealth"/>
          </a:ln>
        </p:spPr>
      </p:cxnSp>
      <p:cxnSp>
        <p:nvCxnSpPr>
          <p:cNvPr id="1040" name="Google Shape;1040;p117"/>
          <p:cNvCxnSpPr>
            <a:stCxn id="1037" idx="3"/>
            <a:endCxn id="1041" idx="1"/>
          </p:cNvCxnSpPr>
          <p:nvPr/>
        </p:nvCxnSpPr>
        <p:spPr>
          <a:xfrm flipH="1" rot="10800000">
            <a:off x="5358234" y="3222925"/>
            <a:ext cx="1162800" cy="1200"/>
          </a:xfrm>
          <a:prstGeom prst="straightConnector1">
            <a:avLst/>
          </a:prstGeom>
          <a:noFill/>
          <a:ln cap="flat" cmpd="sng" w="38100">
            <a:solidFill>
              <a:schemeClr val="dk2"/>
            </a:solidFill>
            <a:prstDash val="solid"/>
            <a:round/>
            <a:headEnd len="med" w="med" type="none"/>
            <a:tailEnd len="med" w="med" type="stealth"/>
          </a:ln>
        </p:spPr>
      </p:cxnSp>
      <p:sp>
        <p:nvSpPr>
          <p:cNvPr id="1042" name="Google Shape;1042;p117"/>
          <p:cNvSpPr txBox="1"/>
          <p:nvPr>
            <p:ph idx="1" type="body"/>
          </p:nvPr>
        </p:nvSpPr>
        <p:spPr>
          <a:xfrm>
            <a:off x="1047750" y="4139725"/>
            <a:ext cx="1904400" cy="5727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SzPts val="935"/>
              <a:buNone/>
            </a:pPr>
            <a:r>
              <a:rPr b="1" lang="en" sz="1190" u="sng">
                <a:solidFill>
                  <a:schemeClr val="lt1"/>
                </a:solidFill>
              </a:rPr>
              <a:t>Input</a:t>
            </a:r>
            <a:r>
              <a:rPr lang="en" sz="1190">
                <a:solidFill>
                  <a:schemeClr val="lt1"/>
                </a:solidFill>
              </a:rPr>
              <a:t>: each complex Newsela article </a:t>
            </a:r>
            <a:r>
              <a:rPr i="1" lang="en" sz="1100">
                <a:solidFill>
                  <a:schemeClr val="lt1"/>
                </a:solidFill>
              </a:rPr>
              <a:t>D</a:t>
            </a:r>
            <a:r>
              <a:rPr baseline="-25000" i="1" lang="en" sz="1100">
                <a:solidFill>
                  <a:schemeClr val="lt1"/>
                </a:solidFill>
              </a:rPr>
              <a:t>i4</a:t>
            </a:r>
            <a:r>
              <a:rPr lang="en" sz="1190">
                <a:solidFill>
                  <a:schemeClr val="lt1"/>
                </a:solidFill>
              </a:rPr>
              <a:t> </a:t>
            </a:r>
            <a:endParaRPr sz="1190">
              <a:solidFill>
                <a:schemeClr val="lt1"/>
              </a:solidFill>
            </a:endParaRPr>
          </a:p>
        </p:txBody>
      </p:sp>
      <p:sp>
        <p:nvSpPr>
          <p:cNvPr id="1043" name="Google Shape;1043;p117"/>
          <p:cNvSpPr txBox="1"/>
          <p:nvPr/>
        </p:nvSpPr>
        <p:spPr>
          <a:xfrm>
            <a:off x="3608600" y="4164475"/>
            <a:ext cx="1904400" cy="54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100">
                <a:solidFill>
                  <a:schemeClr val="lt1"/>
                </a:solidFill>
              </a:rPr>
              <a:t>All other articles, ranked by similarity to </a:t>
            </a:r>
            <a:r>
              <a:rPr i="1" lang="en" sz="1100">
                <a:solidFill>
                  <a:schemeClr val="lt1"/>
                </a:solidFill>
              </a:rPr>
              <a:t>D</a:t>
            </a:r>
            <a:r>
              <a:rPr baseline="-25000" i="1" lang="en" sz="1100">
                <a:solidFill>
                  <a:schemeClr val="lt1"/>
                </a:solidFill>
              </a:rPr>
              <a:t>i4</a:t>
            </a:r>
            <a:endParaRPr sz="1100"/>
          </a:p>
        </p:txBody>
      </p:sp>
      <p:sp>
        <p:nvSpPr>
          <p:cNvPr id="1044" name="Google Shape;1044;p117"/>
          <p:cNvSpPr txBox="1"/>
          <p:nvPr/>
        </p:nvSpPr>
        <p:spPr>
          <a:xfrm>
            <a:off x="6366225" y="4164475"/>
            <a:ext cx="1904400" cy="743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100">
                <a:solidFill>
                  <a:schemeClr val="lt1"/>
                </a:solidFill>
              </a:rPr>
              <a:t>The rank of the aligned Newsela articles </a:t>
            </a:r>
            <a:r>
              <a:rPr i="1" lang="en" sz="1100">
                <a:solidFill>
                  <a:schemeClr val="lt1"/>
                </a:solidFill>
              </a:rPr>
              <a:t>D</a:t>
            </a:r>
            <a:r>
              <a:rPr baseline="-25000" i="1" lang="en" sz="1100">
                <a:solidFill>
                  <a:schemeClr val="lt1"/>
                </a:solidFill>
              </a:rPr>
              <a:t>ij</a:t>
            </a:r>
            <a:r>
              <a:rPr lang="en" sz="1100">
                <a:solidFill>
                  <a:schemeClr val="lt1"/>
                </a:solidFill>
              </a:rPr>
              <a:t>, </a:t>
            </a:r>
            <a:endParaRPr sz="1100">
              <a:solidFill>
                <a:schemeClr val="lt1"/>
              </a:solidFill>
            </a:endParaRPr>
          </a:p>
          <a:p>
            <a:pPr indent="0" lvl="0" marL="0" rtl="0" algn="ctr">
              <a:lnSpc>
                <a:spcPct val="115000"/>
              </a:lnSpc>
              <a:spcBef>
                <a:spcPts val="0"/>
              </a:spcBef>
              <a:spcAft>
                <a:spcPts val="0"/>
              </a:spcAft>
              <a:buNone/>
            </a:pPr>
            <a:r>
              <a:rPr lang="en" sz="1100">
                <a:solidFill>
                  <a:schemeClr val="lt1"/>
                </a:solidFill>
              </a:rPr>
              <a:t>where </a:t>
            </a:r>
            <a:r>
              <a:rPr i="1" lang="en" sz="1100">
                <a:solidFill>
                  <a:schemeClr val="lt1"/>
                </a:solidFill>
              </a:rPr>
              <a:t>0 ≤ j ≤ 3</a:t>
            </a:r>
            <a:endParaRPr sz="1100"/>
          </a:p>
        </p:txBody>
      </p:sp>
      <p:pic>
        <p:nvPicPr>
          <p:cNvPr id="1045" name="Google Shape;1045;p117"/>
          <p:cNvPicPr preferRelativeResize="0"/>
          <p:nvPr/>
        </p:nvPicPr>
        <p:blipFill>
          <a:blip r:embed="rId4">
            <a:alphaModFix/>
          </a:blip>
          <a:stretch>
            <a:fillRect/>
          </a:stretch>
        </p:blipFill>
        <p:spPr>
          <a:xfrm>
            <a:off x="6717725" y="2496525"/>
            <a:ext cx="1201350" cy="1452800"/>
          </a:xfrm>
          <a:prstGeom prst="rect">
            <a:avLst/>
          </a:prstGeom>
          <a:noFill/>
          <a:ln>
            <a:noFill/>
          </a:ln>
        </p:spPr>
      </p:pic>
      <p:sp>
        <p:nvSpPr>
          <p:cNvPr id="1046" name="Google Shape;1046;p117"/>
          <p:cNvSpPr txBox="1"/>
          <p:nvPr>
            <p:ph idx="1" type="body"/>
          </p:nvPr>
        </p:nvSpPr>
        <p:spPr>
          <a:xfrm>
            <a:off x="311700" y="1152475"/>
            <a:ext cx="8520600" cy="1072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We can again use Newsela!</a:t>
            </a:r>
            <a:endParaRPr>
              <a:solidFill>
                <a:schemeClr val="lt1"/>
              </a:solidFill>
            </a:endParaRPr>
          </a:p>
          <a:p>
            <a:pPr indent="-317500" lvl="0" marL="457200" rtl="0" algn="l">
              <a:spcBef>
                <a:spcPts val="0"/>
              </a:spcBef>
              <a:spcAft>
                <a:spcPts val="0"/>
              </a:spcAft>
              <a:buClr>
                <a:schemeClr val="lt1"/>
              </a:buClr>
              <a:buSzPts val="1400"/>
              <a:buChar char="-"/>
            </a:pPr>
            <a:r>
              <a:rPr lang="en" sz="1400">
                <a:solidFill>
                  <a:schemeClr val="lt1"/>
                </a:solidFill>
              </a:rPr>
              <a:t>Since this is a relatively small corpus, we also include ~1 million New York Times articles as additional distractor documents</a:t>
            </a:r>
            <a:endParaRPr>
              <a:solidFill>
                <a:schemeClr val="lt1"/>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1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Complexity-Sensitive Retrieval: Results</a:t>
            </a:r>
            <a:endParaRPr>
              <a:solidFill>
                <a:schemeClr val="lt1"/>
              </a:solidFill>
            </a:endParaRPr>
          </a:p>
        </p:txBody>
      </p:sp>
      <p:sp>
        <p:nvSpPr>
          <p:cNvPr id="1052" name="Google Shape;1052;p1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pic>
        <p:nvPicPr>
          <p:cNvPr id="1053" name="Google Shape;1053;p118"/>
          <p:cNvPicPr preferRelativeResize="0"/>
          <p:nvPr/>
        </p:nvPicPr>
        <p:blipFill>
          <a:blip r:embed="rId3">
            <a:alphaModFix/>
          </a:blip>
          <a:stretch>
            <a:fillRect/>
          </a:stretch>
        </p:blipFill>
        <p:spPr>
          <a:xfrm>
            <a:off x="487800" y="1170124"/>
            <a:ext cx="8168428" cy="3820954"/>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1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Complexity-Sensitive Retrieval: Results</a:t>
            </a:r>
            <a:endParaRPr>
              <a:solidFill>
                <a:schemeClr val="lt1"/>
              </a:solidFill>
            </a:endParaRPr>
          </a:p>
        </p:txBody>
      </p:sp>
      <p:sp>
        <p:nvSpPr>
          <p:cNvPr id="1059" name="Google Shape;1059;p1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pic>
        <p:nvPicPr>
          <p:cNvPr id="1060" name="Google Shape;1060;p119"/>
          <p:cNvPicPr preferRelativeResize="0"/>
          <p:nvPr/>
        </p:nvPicPr>
        <p:blipFill>
          <a:blip r:embed="rId3">
            <a:alphaModFix/>
          </a:blip>
          <a:stretch>
            <a:fillRect/>
          </a:stretch>
        </p:blipFill>
        <p:spPr>
          <a:xfrm>
            <a:off x="487800" y="1170124"/>
            <a:ext cx="8168428" cy="3820954"/>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1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Complexity-Sensitive Retrieval: Results</a:t>
            </a:r>
            <a:endParaRPr>
              <a:solidFill>
                <a:schemeClr val="lt1"/>
              </a:solidFill>
            </a:endParaRPr>
          </a:p>
        </p:txBody>
      </p:sp>
      <p:sp>
        <p:nvSpPr>
          <p:cNvPr id="1066" name="Google Shape;1066;p1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pic>
        <p:nvPicPr>
          <p:cNvPr id="1067" name="Google Shape;1067;p120"/>
          <p:cNvPicPr preferRelativeResize="0"/>
          <p:nvPr/>
        </p:nvPicPr>
        <p:blipFill>
          <a:blip r:embed="rId3">
            <a:alphaModFix/>
          </a:blip>
          <a:stretch>
            <a:fillRect/>
          </a:stretch>
        </p:blipFill>
        <p:spPr>
          <a:xfrm>
            <a:off x="487800" y="1170124"/>
            <a:ext cx="8168428" cy="3820954"/>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1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Complexity-Sensitive Retrieval: Results</a:t>
            </a:r>
            <a:endParaRPr>
              <a:solidFill>
                <a:schemeClr val="lt1"/>
              </a:solidFill>
            </a:endParaRPr>
          </a:p>
        </p:txBody>
      </p:sp>
      <p:sp>
        <p:nvSpPr>
          <p:cNvPr id="1073" name="Google Shape;1073;p1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pic>
        <p:nvPicPr>
          <p:cNvPr id="1074" name="Google Shape;1074;p121"/>
          <p:cNvPicPr preferRelativeResize="0"/>
          <p:nvPr/>
        </p:nvPicPr>
        <p:blipFill>
          <a:blip r:embed="rId3">
            <a:alphaModFix/>
          </a:blip>
          <a:stretch>
            <a:fillRect/>
          </a:stretch>
        </p:blipFill>
        <p:spPr>
          <a:xfrm>
            <a:off x="487788" y="1170136"/>
            <a:ext cx="8168428" cy="382095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Limitations of Current Formulation</a:t>
            </a:r>
            <a:endParaRPr>
              <a:solidFill>
                <a:schemeClr val="lt1"/>
              </a:solidFill>
            </a:endParaRPr>
          </a:p>
        </p:txBody>
      </p:sp>
      <p:sp>
        <p:nvSpPr>
          <p:cNvPr id="128" name="Google Shape;128;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1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Complexity-Sensitive Retrieval: Results</a:t>
            </a:r>
            <a:endParaRPr>
              <a:solidFill>
                <a:schemeClr val="lt1"/>
              </a:solidFill>
            </a:endParaRPr>
          </a:p>
        </p:txBody>
      </p:sp>
      <p:sp>
        <p:nvSpPr>
          <p:cNvPr id="1080" name="Google Shape;1080;p1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pic>
        <p:nvPicPr>
          <p:cNvPr id="1081" name="Google Shape;1081;p122"/>
          <p:cNvPicPr preferRelativeResize="0"/>
          <p:nvPr/>
        </p:nvPicPr>
        <p:blipFill>
          <a:blip r:embed="rId3">
            <a:alphaModFix/>
          </a:blip>
          <a:stretch>
            <a:fillRect/>
          </a:stretch>
        </p:blipFill>
        <p:spPr>
          <a:xfrm>
            <a:off x="487800" y="1157811"/>
            <a:ext cx="8168428" cy="3820954"/>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Complexity-Sensitive Retrieval: Problem with Results</a:t>
            </a:r>
            <a:endParaRPr>
              <a:solidFill>
                <a:schemeClr val="lt1"/>
              </a:solidFill>
            </a:endParaRPr>
          </a:p>
        </p:txBody>
      </p:sp>
      <p:sp>
        <p:nvSpPr>
          <p:cNvPr id="1087" name="Google Shape;1087;p1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lt1"/>
              </a:buClr>
              <a:buSzPts val="1800"/>
              <a:buChar char="●"/>
            </a:pPr>
            <a:r>
              <a:rPr lang="en">
                <a:solidFill>
                  <a:schemeClr val="lt1"/>
                </a:solidFill>
              </a:rPr>
              <a:t>In practice, there will not be only a single relevant document</a:t>
            </a:r>
            <a:endParaRPr>
              <a:solidFill>
                <a:schemeClr val="lt1"/>
              </a:solidFill>
            </a:endParaRPr>
          </a:p>
        </p:txBody>
      </p:sp>
      <p:sp>
        <p:nvSpPr>
          <p:cNvPr id="1088" name="Google Shape;1088;p1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1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Complexity-Sensitive Retrieval: Problem with Results</a:t>
            </a:r>
            <a:endParaRPr>
              <a:solidFill>
                <a:schemeClr val="lt1"/>
              </a:solidFill>
            </a:endParaRPr>
          </a:p>
        </p:txBody>
      </p:sp>
      <p:sp>
        <p:nvSpPr>
          <p:cNvPr id="1094" name="Google Shape;1094;p1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lt1"/>
              </a:buClr>
              <a:buSzPts val="1800"/>
              <a:buChar char="●"/>
            </a:pPr>
            <a:r>
              <a:rPr lang="en">
                <a:solidFill>
                  <a:schemeClr val="lt1"/>
                </a:solidFill>
              </a:rPr>
              <a:t>In practice, there will not be only a single relevant document</a:t>
            </a:r>
            <a:endParaRPr>
              <a:solidFill>
                <a:schemeClr val="lt1"/>
              </a:solidFill>
            </a:endParaRPr>
          </a:p>
          <a:p>
            <a:pPr indent="0" lvl="0" marL="457200" rtl="0" algn="l">
              <a:lnSpc>
                <a:spcPct val="115000"/>
              </a:lnSpc>
              <a:spcBef>
                <a:spcPts val="0"/>
              </a:spcBef>
              <a:spcAft>
                <a:spcPts val="0"/>
              </a:spcAft>
              <a:buNone/>
            </a:pPr>
            <a:r>
              <a:t/>
            </a:r>
            <a:endParaRPr>
              <a:solidFill>
                <a:schemeClr val="lt1"/>
              </a:solidFill>
            </a:endParaRPr>
          </a:p>
          <a:p>
            <a:pPr indent="-342900" lvl="0" marL="457200" rtl="0" algn="l">
              <a:lnSpc>
                <a:spcPct val="115000"/>
              </a:lnSpc>
              <a:spcBef>
                <a:spcPts val="0"/>
              </a:spcBef>
              <a:spcAft>
                <a:spcPts val="0"/>
              </a:spcAft>
              <a:buClr>
                <a:schemeClr val="lt1"/>
              </a:buClr>
              <a:buSzPts val="1800"/>
              <a:buChar char="●"/>
            </a:pPr>
            <a:r>
              <a:rPr lang="en">
                <a:solidFill>
                  <a:schemeClr val="lt1"/>
                </a:solidFill>
              </a:rPr>
              <a:t>When considering all aligned documents at once, those written at lower complexity levels (</a:t>
            </a:r>
            <a:r>
              <a:rPr i="1" lang="en">
                <a:solidFill>
                  <a:schemeClr val="lt1"/>
                </a:solidFill>
              </a:rPr>
              <a:t>D</a:t>
            </a:r>
            <a:r>
              <a:rPr baseline="-25000" i="1" lang="en">
                <a:solidFill>
                  <a:schemeClr val="lt1"/>
                </a:solidFill>
              </a:rPr>
              <a:t>i2</a:t>
            </a:r>
            <a:r>
              <a:rPr lang="en">
                <a:solidFill>
                  <a:schemeClr val="lt1"/>
                </a:solidFill>
              </a:rPr>
              <a:t>, </a:t>
            </a:r>
            <a:r>
              <a:rPr i="1" lang="en">
                <a:solidFill>
                  <a:schemeClr val="lt1"/>
                </a:solidFill>
              </a:rPr>
              <a:t>D</a:t>
            </a:r>
            <a:r>
              <a:rPr baseline="-25000" i="1" lang="en">
                <a:solidFill>
                  <a:schemeClr val="lt1"/>
                </a:solidFill>
              </a:rPr>
              <a:t>i1</a:t>
            </a:r>
            <a:r>
              <a:rPr lang="en">
                <a:solidFill>
                  <a:schemeClr val="lt1"/>
                </a:solidFill>
              </a:rPr>
              <a:t>, </a:t>
            </a:r>
            <a:r>
              <a:rPr i="1" lang="en">
                <a:solidFill>
                  <a:schemeClr val="lt1"/>
                </a:solidFill>
              </a:rPr>
              <a:t>D</a:t>
            </a:r>
            <a:r>
              <a:rPr baseline="-25000" i="1" lang="en">
                <a:solidFill>
                  <a:schemeClr val="lt1"/>
                </a:solidFill>
              </a:rPr>
              <a:t>i0</a:t>
            </a:r>
            <a:r>
              <a:rPr lang="en">
                <a:solidFill>
                  <a:schemeClr val="lt1"/>
                </a:solidFill>
              </a:rPr>
              <a:t>) are rarely ranked highest</a:t>
            </a:r>
            <a:endParaRPr>
              <a:solidFill>
                <a:schemeClr val="lt1"/>
              </a:solidFill>
            </a:endParaRPr>
          </a:p>
          <a:p>
            <a:pPr indent="-317500" lvl="1" marL="914400" rtl="0" algn="l">
              <a:lnSpc>
                <a:spcPct val="115000"/>
              </a:lnSpc>
              <a:spcBef>
                <a:spcPts val="0"/>
              </a:spcBef>
              <a:spcAft>
                <a:spcPts val="0"/>
              </a:spcAft>
              <a:buClr>
                <a:schemeClr val="lt1"/>
              </a:buClr>
              <a:buSzPts val="1400"/>
              <a:buChar char="○"/>
            </a:pPr>
            <a:r>
              <a:rPr lang="en">
                <a:solidFill>
                  <a:schemeClr val="lt1"/>
                </a:solidFill>
              </a:rPr>
              <a:t>Known as the </a:t>
            </a:r>
            <a:r>
              <a:rPr i="1" lang="en">
                <a:solidFill>
                  <a:schemeClr val="lt1"/>
                </a:solidFill>
              </a:rPr>
              <a:t>Keep All Aligned Documents</a:t>
            </a:r>
            <a:r>
              <a:rPr lang="en">
                <a:solidFill>
                  <a:schemeClr val="lt1"/>
                </a:solidFill>
              </a:rPr>
              <a:t> evaluation approach, or KAAD</a:t>
            </a:r>
            <a:endParaRPr>
              <a:solidFill>
                <a:schemeClr val="lt1"/>
              </a:solidFill>
            </a:endParaRPr>
          </a:p>
        </p:txBody>
      </p:sp>
      <p:sp>
        <p:nvSpPr>
          <p:cNvPr id="1095" name="Google Shape;1095;p1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Complexity-Sensitive Retrieval: Problem with Results</a:t>
            </a:r>
            <a:endParaRPr>
              <a:solidFill>
                <a:schemeClr val="lt1"/>
              </a:solidFill>
            </a:endParaRPr>
          </a:p>
        </p:txBody>
      </p:sp>
      <p:sp>
        <p:nvSpPr>
          <p:cNvPr id="1101" name="Google Shape;1101;p1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In practice, there will not be only a single relevant document</a:t>
            </a:r>
            <a:endParaRPr>
              <a:solidFill>
                <a:schemeClr val="lt1"/>
              </a:solidFill>
            </a:endParaRPr>
          </a:p>
          <a:p>
            <a:pPr indent="0" lvl="0" marL="457200" rtl="0" algn="l">
              <a:lnSpc>
                <a:spcPct val="115000"/>
              </a:lnSpc>
              <a:spcBef>
                <a:spcPts val="0"/>
              </a:spcBef>
              <a:spcAft>
                <a:spcPts val="0"/>
              </a:spcAft>
              <a:buNone/>
            </a:pPr>
            <a:r>
              <a:t/>
            </a:r>
            <a:endParaRPr>
              <a:solidFill>
                <a:schemeClr val="lt1"/>
              </a:solidFill>
            </a:endParaRPr>
          </a:p>
          <a:p>
            <a:pPr indent="-342900" lvl="0" marL="457200" rtl="0" algn="l">
              <a:lnSpc>
                <a:spcPct val="115000"/>
              </a:lnSpc>
              <a:spcBef>
                <a:spcPts val="0"/>
              </a:spcBef>
              <a:spcAft>
                <a:spcPts val="0"/>
              </a:spcAft>
              <a:buClr>
                <a:schemeClr val="lt1"/>
              </a:buClr>
              <a:buSzPts val="1800"/>
              <a:buChar char="●"/>
            </a:pPr>
            <a:r>
              <a:rPr lang="en">
                <a:solidFill>
                  <a:schemeClr val="lt1"/>
                </a:solidFill>
              </a:rPr>
              <a:t>When considering all aligned documents at once, those written at lower complexity levels (</a:t>
            </a:r>
            <a:r>
              <a:rPr i="1" lang="en">
                <a:solidFill>
                  <a:schemeClr val="lt1"/>
                </a:solidFill>
              </a:rPr>
              <a:t>D</a:t>
            </a:r>
            <a:r>
              <a:rPr baseline="-25000" i="1" lang="en">
                <a:solidFill>
                  <a:schemeClr val="lt1"/>
                </a:solidFill>
              </a:rPr>
              <a:t>i2</a:t>
            </a:r>
            <a:r>
              <a:rPr lang="en">
                <a:solidFill>
                  <a:schemeClr val="lt1"/>
                </a:solidFill>
              </a:rPr>
              <a:t>, </a:t>
            </a:r>
            <a:r>
              <a:rPr i="1" lang="en">
                <a:solidFill>
                  <a:schemeClr val="lt1"/>
                </a:solidFill>
              </a:rPr>
              <a:t>D</a:t>
            </a:r>
            <a:r>
              <a:rPr baseline="-25000" i="1" lang="en">
                <a:solidFill>
                  <a:schemeClr val="lt1"/>
                </a:solidFill>
              </a:rPr>
              <a:t>i1</a:t>
            </a:r>
            <a:r>
              <a:rPr lang="en">
                <a:solidFill>
                  <a:schemeClr val="lt1"/>
                </a:solidFill>
              </a:rPr>
              <a:t>, </a:t>
            </a:r>
            <a:r>
              <a:rPr i="1" lang="en">
                <a:solidFill>
                  <a:schemeClr val="lt1"/>
                </a:solidFill>
              </a:rPr>
              <a:t>D</a:t>
            </a:r>
            <a:r>
              <a:rPr baseline="-25000" i="1" lang="en">
                <a:solidFill>
                  <a:schemeClr val="lt1"/>
                </a:solidFill>
              </a:rPr>
              <a:t>i0</a:t>
            </a:r>
            <a:r>
              <a:rPr lang="en">
                <a:solidFill>
                  <a:schemeClr val="lt1"/>
                </a:solidFill>
              </a:rPr>
              <a:t>) are rarely ranked highest</a:t>
            </a:r>
            <a:endParaRPr>
              <a:solidFill>
                <a:schemeClr val="lt1"/>
              </a:solidFill>
            </a:endParaRPr>
          </a:p>
          <a:p>
            <a:pPr indent="-317500" lvl="1" marL="914400" rtl="0" algn="l">
              <a:lnSpc>
                <a:spcPct val="115000"/>
              </a:lnSpc>
              <a:spcBef>
                <a:spcPts val="0"/>
              </a:spcBef>
              <a:spcAft>
                <a:spcPts val="0"/>
              </a:spcAft>
              <a:buClr>
                <a:schemeClr val="lt1"/>
              </a:buClr>
              <a:buSzPts val="1400"/>
              <a:buChar char="○"/>
            </a:pPr>
            <a:r>
              <a:rPr lang="en">
                <a:solidFill>
                  <a:schemeClr val="lt1"/>
                </a:solidFill>
              </a:rPr>
              <a:t>Known as </a:t>
            </a:r>
            <a:r>
              <a:rPr lang="en">
                <a:solidFill>
                  <a:schemeClr val="lt1"/>
                </a:solidFill>
              </a:rPr>
              <a:t>the </a:t>
            </a:r>
            <a:r>
              <a:rPr i="1" lang="en">
                <a:solidFill>
                  <a:schemeClr val="lt1"/>
                </a:solidFill>
              </a:rPr>
              <a:t>Keep All Aligned Documents</a:t>
            </a:r>
            <a:r>
              <a:rPr lang="en">
                <a:solidFill>
                  <a:schemeClr val="lt1"/>
                </a:solidFill>
              </a:rPr>
              <a:t> evaluation approach, or KAAD</a:t>
            </a:r>
            <a:endParaRPr>
              <a:solidFill>
                <a:schemeClr val="lt1"/>
              </a:solidFill>
            </a:endParaRPr>
          </a:p>
          <a:p>
            <a:pPr indent="0" lvl="0" marL="457200" rtl="0" algn="l">
              <a:lnSpc>
                <a:spcPct val="115000"/>
              </a:lnSpc>
              <a:spcBef>
                <a:spcPts val="0"/>
              </a:spcBef>
              <a:spcAft>
                <a:spcPts val="0"/>
              </a:spcAft>
              <a:buNone/>
            </a:pPr>
            <a:r>
              <a:t/>
            </a:r>
            <a:endParaRPr>
              <a:solidFill>
                <a:schemeClr val="lt1"/>
              </a:solidFill>
            </a:endParaRPr>
          </a:p>
          <a:p>
            <a:pPr indent="-342900" lvl="0" marL="457200" rtl="0" algn="l">
              <a:lnSpc>
                <a:spcPct val="115000"/>
              </a:lnSpc>
              <a:spcBef>
                <a:spcPts val="0"/>
              </a:spcBef>
              <a:spcAft>
                <a:spcPts val="0"/>
              </a:spcAft>
              <a:buClr>
                <a:schemeClr val="lt1"/>
              </a:buClr>
              <a:buSzPts val="1800"/>
              <a:buChar char="●"/>
            </a:pPr>
            <a:r>
              <a:rPr lang="en">
                <a:solidFill>
                  <a:schemeClr val="lt1"/>
                </a:solidFill>
              </a:rPr>
              <a:t>Need: A way to filter documents based on their complexity</a:t>
            </a:r>
            <a:endParaRPr>
              <a:solidFill>
                <a:schemeClr val="lt1"/>
              </a:solidFill>
            </a:endParaRPr>
          </a:p>
        </p:txBody>
      </p:sp>
      <p:sp>
        <p:nvSpPr>
          <p:cNvPr id="1102" name="Google Shape;1102;p1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1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Complexity-Sensitive Retrieval: KAAD Newsela Results</a:t>
            </a:r>
            <a:endParaRPr>
              <a:solidFill>
                <a:schemeClr val="lt1"/>
              </a:solidFill>
            </a:endParaRPr>
          </a:p>
        </p:txBody>
      </p:sp>
      <p:sp>
        <p:nvSpPr>
          <p:cNvPr id="1108" name="Google Shape;1108;p1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pic>
        <p:nvPicPr>
          <p:cNvPr id="1109" name="Google Shape;1109;p126"/>
          <p:cNvPicPr preferRelativeResize="0"/>
          <p:nvPr/>
        </p:nvPicPr>
        <p:blipFill>
          <a:blip r:embed="rId3">
            <a:alphaModFix/>
          </a:blip>
          <a:stretch>
            <a:fillRect/>
          </a:stretch>
        </p:blipFill>
        <p:spPr>
          <a:xfrm>
            <a:off x="311700" y="1157800"/>
            <a:ext cx="8168428" cy="3820949"/>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1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Document-Level Complexity Prediction: Method</a:t>
            </a:r>
            <a:endParaRPr>
              <a:solidFill>
                <a:schemeClr val="lt1"/>
              </a:solidFill>
            </a:endParaRPr>
          </a:p>
        </p:txBody>
      </p:sp>
      <p:sp>
        <p:nvSpPr>
          <p:cNvPr id="1115" name="Google Shape;1115;p127"/>
          <p:cNvSpPr txBox="1"/>
          <p:nvPr>
            <p:ph idx="1" type="body"/>
          </p:nvPr>
        </p:nvSpPr>
        <p:spPr>
          <a:xfrm>
            <a:off x="311700" y="1152475"/>
            <a:ext cx="8160900" cy="97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Use a fine-tuned BERT model to predict document complexity</a:t>
            </a:r>
            <a:endParaRPr>
              <a:solidFill>
                <a:schemeClr val="lt1"/>
              </a:solidFill>
            </a:endParaRPr>
          </a:p>
        </p:txBody>
      </p:sp>
      <p:sp>
        <p:nvSpPr>
          <p:cNvPr id="1116" name="Google Shape;1116;p1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Document-Level Complexity Prediction: Method</a:t>
            </a:r>
            <a:endParaRPr>
              <a:solidFill>
                <a:schemeClr val="lt1"/>
              </a:solidFill>
            </a:endParaRPr>
          </a:p>
        </p:txBody>
      </p:sp>
      <p:sp>
        <p:nvSpPr>
          <p:cNvPr id="1122" name="Google Shape;1122;p128"/>
          <p:cNvSpPr txBox="1"/>
          <p:nvPr>
            <p:ph idx="1" type="body"/>
          </p:nvPr>
        </p:nvSpPr>
        <p:spPr>
          <a:xfrm>
            <a:off x="311700" y="1152475"/>
            <a:ext cx="8160900" cy="97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Use a f</a:t>
            </a:r>
            <a:r>
              <a:rPr lang="en">
                <a:solidFill>
                  <a:schemeClr val="lt1"/>
                </a:solidFill>
              </a:rPr>
              <a:t>ine-tuned BERT model to predict document complexity</a:t>
            </a:r>
            <a:endParaRPr>
              <a:solidFill>
                <a:schemeClr val="lt1"/>
              </a:solidFill>
            </a:endParaRPr>
          </a:p>
        </p:txBody>
      </p:sp>
      <p:sp>
        <p:nvSpPr>
          <p:cNvPr id="1123" name="Google Shape;1123;p1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
        <p:nvSpPr>
          <p:cNvPr id="1124" name="Google Shape;1124;p128"/>
          <p:cNvSpPr/>
          <p:nvPr/>
        </p:nvSpPr>
        <p:spPr>
          <a:xfrm>
            <a:off x="430350" y="3068950"/>
            <a:ext cx="1079700" cy="444300"/>
          </a:xfrm>
          <a:prstGeom prst="roundRect">
            <a:avLst>
              <a:gd fmla="val 16667" name="adj"/>
            </a:avLst>
          </a:prstGeom>
          <a:solidFill>
            <a:schemeClr val="dk1"/>
          </a:solidFill>
          <a:ln cap="flat" cmpd="sng" w="19050">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Input Document</a:t>
            </a:r>
            <a:endParaRPr baseline="-25000"/>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1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Document-Level Complexity Prediction: Method</a:t>
            </a:r>
            <a:endParaRPr>
              <a:solidFill>
                <a:schemeClr val="lt1"/>
              </a:solidFill>
            </a:endParaRPr>
          </a:p>
        </p:txBody>
      </p:sp>
      <p:sp>
        <p:nvSpPr>
          <p:cNvPr id="1130" name="Google Shape;1130;p129"/>
          <p:cNvSpPr txBox="1"/>
          <p:nvPr>
            <p:ph idx="1" type="body"/>
          </p:nvPr>
        </p:nvSpPr>
        <p:spPr>
          <a:xfrm>
            <a:off x="311700" y="1152475"/>
            <a:ext cx="8160900" cy="97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Use a fine-tuned BERT model to predict document complexity</a:t>
            </a:r>
            <a:endParaRPr>
              <a:solidFill>
                <a:schemeClr val="lt1"/>
              </a:solidFill>
            </a:endParaRPr>
          </a:p>
        </p:txBody>
      </p:sp>
      <p:sp>
        <p:nvSpPr>
          <p:cNvPr id="1131" name="Google Shape;1131;p1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
        <p:nvSpPr>
          <p:cNvPr id="1132" name="Google Shape;1132;p129"/>
          <p:cNvSpPr/>
          <p:nvPr/>
        </p:nvSpPr>
        <p:spPr>
          <a:xfrm>
            <a:off x="430350" y="3068950"/>
            <a:ext cx="1079700" cy="444300"/>
          </a:xfrm>
          <a:prstGeom prst="roundRect">
            <a:avLst>
              <a:gd fmla="val 16667" name="adj"/>
            </a:avLst>
          </a:prstGeom>
          <a:solidFill>
            <a:schemeClr val="dk1"/>
          </a:solidFill>
          <a:ln cap="flat" cmpd="sng" w="19050">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Input Document</a:t>
            </a:r>
            <a:endParaRPr baseline="-25000"/>
          </a:p>
        </p:txBody>
      </p:sp>
      <p:sp>
        <p:nvSpPr>
          <p:cNvPr id="1133" name="Google Shape;1133;p129"/>
          <p:cNvSpPr/>
          <p:nvPr/>
        </p:nvSpPr>
        <p:spPr>
          <a:xfrm>
            <a:off x="2051050" y="2571750"/>
            <a:ext cx="1079700" cy="444300"/>
          </a:xfrm>
          <a:prstGeom prst="roundRect">
            <a:avLst>
              <a:gd fmla="val 16667" name="adj"/>
            </a:avLst>
          </a:prstGeom>
          <a:solidFill>
            <a:schemeClr val="dk1"/>
          </a:solidFill>
          <a:ln cap="flat" cmpd="sng" w="19050">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t>Sub-doc</a:t>
            </a:r>
            <a:r>
              <a:rPr baseline="-25000" i="1" lang="en"/>
              <a:t>1</a:t>
            </a:r>
            <a:endParaRPr baseline="-25000" i="1"/>
          </a:p>
        </p:txBody>
      </p:sp>
      <p:sp>
        <p:nvSpPr>
          <p:cNvPr id="1134" name="Google Shape;1134;p129"/>
          <p:cNvSpPr/>
          <p:nvPr/>
        </p:nvSpPr>
        <p:spPr>
          <a:xfrm>
            <a:off x="2051050" y="3569650"/>
            <a:ext cx="1079700" cy="444300"/>
          </a:xfrm>
          <a:prstGeom prst="roundRect">
            <a:avLst>
              <a:gd fmla="val 16667" name="adj"/>
            </a:avLst>
          </a:prstGeom>
          <a:solidFill>
            <a:schemeClr val="dk1"/>
          </a:solidFill>
          <a:ln cap="flat" cmpd="sng" w="19050">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t>Sub-doc</a:t>
            </a:r>
            <a:r>
              <a:rPr baseline="-25000" i="1" lang="en"/>
              <a:t>k</a:t>
            </a:r>
            <a:endParaRPr baseline="-25000" i="1"/>
          </a:p>
        </p:txBody>
      </p:sp>
      <p:sp>
        <p:nvSpPr>
          <p:cNvPr id="1135" name="Google Shape;1135;p129"/>
          <p:cNvSpPr txBox="1"/>
          <p:nvPr/>
        </p:nvSpPr>
        <p:spPr>
          <a:xfrm>
            <a:off x="2443590" y="3015538"/>
            <a:ext cx="294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333333"/>
                </a:solidFill>
                <a:highlight>
                  <a:schemeClr val="dk1"/>
                </a:highlight>
              </a:rPr>
              <a:t>⋮</a:t>
            </a:r>
            <a:endParaRPr sz="2400">
              <a:highlight>
                <a:schemeClr val="dk1"/>
              </a:highlight>
            </a:endParaRPr>
          </a:p>
        </p:txBody>
      </p:sp>
      <p:cxnSp>
        <p:nvCxnSpPr>
          <p:cNvPr id="1136" name="Google Shape;1136;p129"/>
          <p:cNvCxnSpPr>
            <a:stCxn id="1132" idx="3"/>
            <a:endCxn id="1133" idx="1"/>
          </p:cNvCxnSpPr>
          <p:nvPr/>
        </p:nvCxnSpPr>
        <p:spPr>
          <a:xfrm flipH="1" rot="10800000">
            <a:off x="1510050" y="2794000"/>
            <a:ext cx="540900" cy="497100"/>
          </a:xfrm>
          <a:prstGeom prst="straightConnector1">
            <a:avLst/>
          </a:prstGeom>
          <a:noFill/>
          <a:ln cap="flat" cmpd="sng" w="19050">
            <a:solidFill>
              <a:schemeClr val="dk2"/>
            </a:solidFill>
            <a:prstDash val="solid"/>
            <a:round/>
            <a:headEnd len="med" w="med" type="none"/>
            <a:tailEnd len="med" w="med" type="stealth"/>
          </a:ln>
        </p:spPr>
      </p:cxnSp>
      <p:cxnSp>
        <p:nvCxnSpPr>
          <p:cNvPr id="1137" name="Google Shape;1137;p129"/>
          <p:cNvCxnSpPr/>
          <p:nvPr/>
        </p:nvCxnSpPr>
        <p:spPr>
          <a:xfrm>
            <a:off x="1510050" y="3291100"/>
            <a:ext cx="539400" cy="3000"/>
          </a:xfrm>
          <a:prstGeom prst="straightConnector1">
            <a:avLst/>
          </a:prstGeom>
          <a:noFill/>
          <a:ln cap="flat" cmpd="sng" w="19050">
            <a:solidFill>
              <a:schemeClr val="dk2"/>
            </a:solidFill>
            <a:prstDash val="solid"/>
            <a:round/>
            <a:headEnd len="med" w="med" type="none"/>
            <a:tailEnd len="med" w="med" type="stealth"/>
          </a:ln>
        </p:spPr>
      </p:cxnSp>
      <p:cxnSp>
        <p:nvCxnSpPr>
          <p:cNvPr id="1138" name="Google Shape;1138;p129"/>
          <p:cNvCxnSpPr>
            <a:stCxn id="1132" idx="3"/>
            <a:endCxn id="1134" idx="1"/>
          </p:cNvCxnSpPr>
          <p:nvPr/>
        </p:nvCxnSpPr>
        <p:spPr>
          <a:xfrm>
            <a:off x="1510050" y="3291100"/>
            <a:ext cx="540900" cy="500700"/>
          </a:xfrm>
          <a:prstGeom prst="straightConnector1">
            <a:avLst/>
          </a:prstGeom>
          <a:noFill/>
          <a:ln cap="flat" cmpd="sng" w="19050">
            <a:solidFill>
              <a:schemeClr val="dk2"/>
            </a:solidFill>
            <a:prstDash val="solid"/>
            <a:round/>
            <a:headEnd len="med" w="med" type="none"/>
            <a:tailEnd len="med" w="med" type="stealth"/>
          </a:ln>
        </p:spPr>
      </p:cxn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1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Document-Level Complexity Prediction: Method</a:t>
            </a:r>
            <a:endParaRPr>
              <a:solidFill>
                <a:schemeClr val="lt1"/>
              </a:solidFill>
            </a:endParaRPr>
          </a:p>
        </p:txBody>
      </p:sp>
      <p:sp>
        <p:nvSpPr>
          <p:cNvPr id="1144" name="Google Shape;1144;p130"/>
          <p:cNvSpPr txBox="1"/>
          <p:nvPr>
            <p:ph idx="1" type="body"/>
          </p:nvPr>
        </p:nvSpPr>
        <p:spPr>
          <a:xfrm>
            <a:off x="311700" y="1152475"/>
            <a:ext cx="8160900" cy="97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Use a fine-tuned BERT model to predict document complexity</a:t>
            </a:r>
            <a:endParaRPr>
              <a:solidFill>
                <a:schemeClr val="lt1"/>
              </a:solidFill>
            </a:endParaRPr>
          </a:p>
        </p:txBody>
      </p:sp>
      <p:sp>
        <p:nvSpPr>
          <p:cNvPr id="1145" name="Google Shape;1145;p1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
        <p:nvSpPr>
          <p:cNvPr id="1146" name="Google Shape;1146;p130"/>
          <p:cNvSpPr/>
          <p:nvPr/>
        </p:nvSpPr>
        <p:spPr>
          <a:xfrm>
            <a:off x="4808238" y="2627250"/>
            <a:ext cx="466800" cy="333300"/>
          </a:xfrm>
          <a:prstGeom prst="roundRect">
            <a:avLst>
              <a:gd fmla="val 16667" name="adj"/>
            </a:avLst>
          </a:prstGeom>
          <a:solidFill>
            <a:srgbClr val="F4CCCC"/>
          </a:solid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ℜ</a:t>
            </a:r>
            <a:endParaRPr baseline="-25000"/>
          </a:p>
        </p:txBody>
      </p:sp>
      <p:sp>
        <p:nvSpPr>
          <p:cNvPr id="1147" name="Google Shape;1147;p130"/>
          <p:cNvSpPr/>
          <p:nvPr/>
        </p:nvSpPr>
        <p:spPr>
          <a:xfrm>
            <a:off x="3606357" y="2627238"/>
            <a:ext cx="726300" cy="333300"/>
          </a:xfrm>
          <a:prstGeom prst="roundRect">
            <a:avLst>
              <a:gd fmla="val 16667" name="adj"/>
            </a:avLst>
          </a:prstGeom>
          <a:solidFill>
            <a:srgbClr val="D9D2E9"/>
          </a:solidFill>
          <a:ln cap="flat" cmpd="sng" w="1905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t>BERT</a:t>
            </a:r>
            <a:endParaRPr baseline="-25000" i="1"/>
          </a:p>
        </p:txBody>
      </p:sp>
      <p:sp>
        <p:nvSpPr>
          <p:cNvPr id="1148" name="Google Shape;1148;p130"/>
          <p:cNvSpPr/>
          <p:nvPr/>
        </p:nvSpPr>
        <p:spPr>
          <a:xfrm>
            <a:off x="430350" y="3068950"/>
            <a:ext cx="1079700" cy="444300"/>
          </a:xfrm>
          <a:prstGeom prst="roundRect">
            <a:avLst>
              <a:gd fmla="val 16667" name="adj"/>
            </a:avLst>
          </a:prstGeom>
          <a:solidFill>
            <a:schemeClr val="dk1"/>
          </a:solidFill>
          <a:ln cap="flat" cmpd="sng" w="19050">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Input Document</a:t>
            </a:r>
            <a:endParaRPr baseline="-25000"/>
          </a:p>
        </p:txBody>
      </p:sp>
      <p:sp>
        <p:nvSpPr>
          <p:cNvPr id="1149" name="Google Shape;1149;p130"/>
          <p:cNvSpPr/>
          <p:nvPr/>
        </p:nvSpPr>
        <p:spPr>
          <a:xfrm>
            <a:off x="5750650" y="2627250"/>
            <a:ext cx="1407000" cy="333300"/>
          </a:xfrm>
          <a:prstGeom prst="roundRect">
            <a:avLst>
              <a:gd fmla="val 16667" name="adj"/>
            </a:avLst>
          </a:prstGeom>
          <a:solidFill>
            <a:schemeClr val="dk1"/>
          </a:solidFill>
          <a:ln cap="flat" cmpd="sng" w="19050">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200"/>
              <a:t>pred_complexity</a:t>
            </a:r>
            <a:r>
              <a:rPr baseline="-25000" i="1" lang="en" sz="1200"/>
              <a:t>1</a:t>
            </a:r>
            <a:endParaRPr baseline="-25000" i="1"/>
          </a:p>
        </p:txBody>
      </p:sp>
      <p:cxnSp>
        <p:nvCxnSpPr>
          <p:cNvPr id="1150" name="Google Shape;1150;p130"/>
          <p:cNvCxnSpPr>
            <a:stCxn id="1147" idx="3"/>
            <a:endCxn id="1146" idx="1"/>
          </p:cNvCxnSpPr>
          <p:nvPr/>
        </p:nvCxnSpPr>
        <p:spPr>
          <a:xfrm>
            <a:off x="4332657" y="2793888"/>
            <a:ext cx="475500" cy="0"/>
          </a:xfrm>
          <a:prstGeom prst="straightConnector1">
            <a:avLst/>
          </a:prstGeom>
          <a:noFill/>
          <a:ln cap="flat" cmpd="sng" w="19050">
            <a:solidFill>
              <a:schemeClr val="dk2"/>
            </a:solidFill>
            <a:prstDash val="solid"/>
            <a:round/>
            <a:headEnd len="med" w="med" type="none"/>
            <a:tailEnd len="med" w="med" type="stealth"/>
          </a:ln>
        </p:spPr>
      </p:cxnSp>
      <p:cxnSp>
        <p:nvCxnSpPr>
          <p:cNvPr id="1151" name="Google Shape;1151;p130"/>
          <p:cNvCxnSpPr>
            <a:stCxn id="1146" idx="3"/>
            <a:endCxn id="1149" idx="1"/>
          </p:cNvCxnSpPr>
          <p:nvPr/>
        </p:nvCxnSpPr>
        <p:spPr>
          <a:xfrm>
            <a:off x="5275038" y="2793900"/>
            <a:ext cx="475500" cy="0"/>
          </a:xfrm>
          <a:prstGeom prst="straightConnector1">
            <a:avLst/>
          </a:prstGeom>
          <a:noFill/>
          <a:ln cap="flat" cmpd="sng" w="19050">
            <a:solidFill>
              <a:schemeClr val="dk2"/>
            </a:solidFill>
            <a:prstDash val="solid"/>
            <a:round/>
            <a:headEnd len="med" w="med" type="none"/>
            <a:tailEnd len="med" w="med" type="stealth"/>
          </a:ln>
        </p:spPr>
      </p:cxnSp>
      <p:sp>
        <p:nvSpPr>
          <p:cNvPr id="1152" name="Google Shape;1152;p130"/>
          <p:cNvSpPr/>
          <p:nvPr/>
        </p:nvSpPr>
        <p:spPr>
          <a:xfrm>
            <a:off x="2051050" y="2571750"/>
            <a:ext cx="1079700" cy="444300"/>
          </a:xfrm>
          <a:prstGeom prst="roundRect">
            <a:avLst>
              <a:gd fmla="val 16667" name="adj"/>
            </a:avLst>
          </a:prstGeom>
          <a:solidFill>
            <a:schemeClr val="dk1"/>
          </a:solidFill>
          <a:ln cap="flat" cmpd="sng" w="19050">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t>Sub-doc</a:t>
            </a:r>
            <a:r>
              <a:rPr baseline="-25000" i="1" lang="en"/>
              <a:t>1</a:t>
            </a:r>
            <a:endParaRPr baseline="-25000" i="1"/>
          </a:p>
        </p:txBody>
      </p:sp>
      <p:sp>
        <p:nvSpPr>
          <p:cNvPr id="1153" name="Google Shape;1153;p130"/>
          <p:cNvSpPr/>
          <p:nvPr/>
        </p:nvSpPr>
        <p:spPr>
          <a:xfrm>
            <a:off x="2051050" y="3569650"/>
            <a:ext cx="1079700" cy="444300"/>
          </a:xfrm>
          <a:prstGeom prst="roundRect">
            <a:avLst>
              <a:gd fmla="val 16667" name="adj"/>
            </a:avLst>
          </a:prstGeom>
          <a:solidFill>
            <a:schemeClr val="dk1"/>
          </a:solidFill>
          <a:ln cap="flat" cmpd="sng" w="19050">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t>Sub-doc</a:t>
            </a:r>
            <a:r>
              <a:rPr baseline="-25000" i="1" lang="en"/>
              <a:t>k</a:t>
            </a:r>
            <a:endParaRPr baseline="-25000" i="1"/>
          </a:p>
        </p:txBody>
      </p:sp>
      <p:sp>
        <p:nvSpPr>
          <p:cNvPr id="1154" name="Google Shape;1154;p130"/>
          <p:cNvSpPr txBox="1"/>
          <p:nvPr/>
        </p:nvSpPr>
        <p:spPr>
          <a:xfrm>
            <a:off x="2443590" y="3015538"/>
            <a:ext cx="294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333333"/>
                </a:solidFill>
                <a:highlight>
                  <a:schemeClr val="dk1"/>
                </a:highlight>
              </a:rPr>
              <a:t>⋮</a:t>
            </a:r>
            <a:endParaRPr sz="2400">
              <a:highlight>
                <a:schemeClr val="dk1"/>
              </a:highlight>
            </a:endParaRPr>
          </a:p>
        </p:txBody>
      </p:sp>
      <p:cxnSp>
        <p:nvCxnSpPr>
          <p:cNvPr id="1155" name="Google Shape;1155;p130"/>
          <p:cNvCxnSpPr>
            <a:stCxn id="1152" idx="3"/>
            <a:endCxn id="1147" idx="1"/>
          </p:cNvCxnSpPr>
          <p:nvPr/>
        </p:nvCxnSpPr>
        <p:spPr>
          <a:xfrm>
            <a:off x="3130750" y="2793900"/>
            <a:ext cx="475500" cy="0"/>
          </a:xfrm>
          <a:prstGeom prst="straightConnector1">
            <a:avLst/>
          </a:prstGeom>
          <a:noFill/>
          <a:ln cap="flat" cmpd="sng" w="19050">
            <a:solidFill>
              <a:schemeClr val="dk2"/>
            </a:solidFill>
            <a:prstDash val="solid"/>
            <a:round/>
            <a:headEnd len="med" w="med" type="none"/>
            <a:tailEnd len="med" w="med" type="stealth"/>
          </a:ln>
        </p:spPr>
      </p:cxnSp>
      <p:sp>
        <p:nvSpPr>
          <p:cNvPr id="1156" name="Google Shape;1156;p130"/>
          <p:cNvSpPr/>
          <p:nvPr/>
        </p:nvSpPr>
        <p:spPr>
          <a:xfrm>
            <a:off x="4808138" y="3619450"/>
            <a:ext cx="466800" cy="333300"/>
          </a:xfrm>
          <a:prstGeom prst="roundRect">
            <a:avLst>
              <a:gd fmla="val 16667" name="adj"/>
            </a:avLst>
          </a:prstGeom>
          <a:solidFill>
            <a:srgbClr val="F4CCCC"/>
          </a:solid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ℜ</a:t>
            </a:r>
            <a:endParaRPr baseline="-25000"/>
          </a:p>
        </p:txBody>
      </p:sp>
      <p:sp>
        <p:nvSpPr>
          <p:cNvPr id="1157" name="Google Shape;1157;p130"/>
          <p:cNvSpPr/>
          <p:nvPr/>
        </p:nvSpPr>
        <p:spPr>
          <a:xfrm>
            <a:off x="3606257" y="3619438"/>
            <a:ext cx="726300" cy="333300"/>
          </a:xfrm>
          <a:prstGeom prst="roundRect">
            <a:avLst>
              <a:gd fmla="val 16667" name="adj"/>
            </a:avLst>
          </a:prstGeom>
          <a:solidFill>
            <a:srgbClr val="D9D2E9"/>
          </a:solidFill>
          <a:ln cap="flat" cmpd="sng" w="1905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t>BERT</a:t>
            </a:r>
            <a:endParaRPr baseline="-25000" i="1"/>
          </a:p>
        </p:txBody>
      </p:sp>
      <p:sp>
        <p:nvSpPr>
          <p:cNvPr id="1158" name="Google Shape;1158;p130"/>
          <p:cNvSpPr/>
          <p:nvPr/>
        </p:nvSpPr>
        <p:spPr>
          <a:xfrm>
            <a:off x="5750550" y="3619450"/>
            <a:ext cx="1407000" cy="333300"/>
          </a:xfrm>
          <a:prstGeom prst="roundRect">
            <a:avLst>
              <a:gd fmla="val 16667" name="adj"/>
            </a:avLst>
          </a:prstGeom>
          <a:solidFill>
            <a:schemeClr val="dk1"/>
          </a:solidFill>
          <a:ln cap="flat" cmpd="sng" w="19050">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200"/>
              <a:t>pred_complexity</a:t>
            </a:r>
            <a:r>
              <a:rPr baseline="-25000" i="1" lang="en" sz="1200"/>
              <a:t>k</a:t>
            </a:r>
            <a:endParaRPr baseline="-25000" i="1"/>
          </a:p>
        </p:txBody>
      </p:sp>
      <p:cxnSp>
        <p:nvCxnSpPr>
          <p:cNvPr id="1159" name="Google Shape;1159;p130"/>
          <p:cNvCxnSpPr>
            <a:stCxn id="1157" idx="3"/>
            <a:endCxn id="1156" idx="1"/>
          </p:cNvCxnSpPr>
          <p:nvPr/>
        </p:nvCxnSpPr>
        <p:spPr>
          <a:xfrm>
            <a:off x="4332557" y="3786088"/>
            <a:ext cx="475500" cy="0"/>
          </a:xfrm>
          <a:prstGeom prst="straightConnector1">
            <a:avLst/>
          </a:prstGeom>
          <a:noFill/>
          <a:ln cap="flat" cmpd="sng" w="19050">
            <a:solidFill>
              <a:schemeClr val="dk2"/>
            </a:solidFill>
            <a:prstDash val="solid"/>
            <a:round/>
            <a:headEnd len="med" w="med" type="none"/>
            <a:tailEnd len="med" w="med" type="stealth"/>
          </a:ln>
        </p:spPr>
      </p:cxnSp>
      <p:cxnSp>
        <p:nvCxnSpPr>
          <p:cNvPr id="1160" name="Google Shape;1160;p130"/>
          <p:cNvCxnSpPr>
            <a:stCxn id="1156" idx="3"/>
            <a:endCxn id="1158" idx="1"/>
          </p:cNvCxnSpPr>
          <p:nvPr/>
        </p:nvCxnSpPr>
        <p:spPr>
          <a:xfrm>
            <a:off x="5274938" y="3786100"/>
            <a:ext cx="475500" cy="0"/>
          </a:xfrm>
          <a:prstGeom prst="straightConnector1">
            <a:avLst/>
          </a:prstGeom>
          <a:noFill/>
          <a:ln cap="flat" cmpd="sng" w="19050">
            <a:solidFill>
              <a:schemeClr val="dk2"/>
            </a:solidFill>
            <a:prstDash val="solid"/>
            <a:round/>
            <a:headEnd len="med" w="med" type="none"/>
            <a:tailEnd len="med" w="med" type="stealth"/>
          </a:ln>
        </p:spPr>
      </p:cxnSp>
      <p:cxnSp>
        <p:nvCxnSpPr>
          <p:cNvPr id="1161" name="Google Shape;1161;p130"/>
          <p:cNvCxnSpPr>
            <a:endCxn id="1157" idx="1"/>
          </p:cNvCxnSpPr>
          <p:nvPr/>
        </p:nvCxnSpPr>
        <p:spPr>
          <a:xfrm>
            <a:off x="3130757" y="3786088"/>
            <a:ext cx="475500" cy="0"/>
          </a:xfrm>
          <a:prstGeom prst="straightConnector1">
            <a:avLst/>
          </a:prstGeom>
          <a:noFill/>
          <a:ln cap="flat" cmpd="sng" w="19050">
            <a:solidFill>
              <a:schemeClr val="dk2"/>
            </a:solidFill>
            <a:prstDash val="solid"/>
            <a:round/>
            <a:headEnd len="med" w="med" type="none"/>
            <a:tailEnd len="med" w="med" type="stealth"/>
          </a:ln>
        </p:spPr>
      </p:cxnSp>
      <p:sp>
        <p:nvSpPr>
          <p:cNvPr id="1162" name="Google Shape;1162;p130"/>
          <p:cNvSpPr txBox="1"/>
          <p:nvPr/>
        </p:nvSpPr>
        <p:spPr>
          <a:xfrm>
            <a:off x="3822190" y="3012938"/>
            <a:ext cx="294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333333"/>
                </a:solidFill>
                <a:highlight>
                  <a:schemeClr val="dk1"/>
                </a:highlight>
              </a:rPr>
              <a:t>⋮</a:t>
            </a:r>
            <a:endParaRPr sz="2400">
              <a:highlight>
                <a:schemeClr val="dk1"/>
              </a:highlight>
            </a:endParaRPr>
          </a:p>
        </p:txBody>
      </p:sp>
      <p:sp>
        <p:nvSpPr>
          <p:cNvPr id="1163" name="Google Shape;1163;p130"/>
          <p:cNvSpPr txBox="1"/>
          <p:nvPr/>
        </p:nvSpPr>
        <p:spPr>
          <a:xfrm>
            <a:off x="4894240" y="3012938"/>
            <a:ext cx="294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333333"/>
                </a:solidFill>
                <a:highlight>
                  <a:schemeClr val="dk1"/>
                </a:highlight>
              </a:rPr>
              <a:t>⋮</a:t>
            </a:r>
            <a:endParaRPr sz="2400">
              <a:highlight>
                <a:schemeClr val="dk1"/>
              </a:highlight>
            </a:endParaRPr>
          </a:p>
        </p:txBody>
      </p:sp>
      <p:sp>
        <p:nvSpPr>
          <p:cNvPr id="1164" name="Google Shape;1164;p130"/>
          <p:cNvSpPr txBox="1"/>
          <p:nvPr/>
        </p:nvSpPr>
        <p:spPr>
          <a:xfrm>
            <a:off x="6306840" y="3012938"/>
            <a:ext cx="294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333333"/>
                </a:solidFill>
                <a:highlight>
                  <a:schemeClr val="dk1"/>
                </a:highlight>
              </a:rPr>
              <a:t>⋮</a:t>
            </a:r>
            <a:endParaRPr sz="2400">
              <a:highlight>
                <a:schemeClr val="dk1"/>
              </a:highlight>
            </a:endParaRPr>
          </a:p>
        </p:txBody>
      </p:sp>
      <p:cxnSp>
        <p:nvCxnSpPr>
          <p:cNvPr id="1165" name="Google Shape;1165;p130"/>
          <p:cNvCxnSpPr>
            <a:stCxn id="1148" idx="3"/>
            <a:endCxn id="1152" idx="1"/>
          </p:cNvCxnSpPr>
          <p:nvPr/>
        </p:nvCxnSpPr>
        <p:spPr>
          <a:xfrm flipH="1" rot="10800000">
            <a:off x="1510050" y="2794000"/>
            <a:ext cx="540900" cy="497100"/>
          </a:xfrm>
          <a:prstGeom prst="straightConnector1">
            <a:avLst/>
          </a:prstGeom>
          <a:noFill/>
          <a:ln cap="flat" cmpd="sng" w="19050">
            <a:solidFill>
              <a:schemeClr val="dk2"/>
            </a:solidFill>
            <a:prstDash val="solid"/>
            <a:round/>
            <a:headEnd len="med" w="med" type="none"/>
            <a:tailEnd len="med" w="med" type="stealth"/>
          </a:ln>
        </p:spPr>
      </p:cxnSp>
      <p:cxnSp>
        <p:nvCxnSpPr>
          <p:cNvPr id="1166" name="Google Shape;1166;p130"/>
          <p:cNvCxnSpPr/>
          <p:nvPr/>
        </p:nvCxnSpPr>
        <p:spPr>
          <a:xfrm>
            <a:off x="1510050" y="3291100"/>
            <a:ext cx="539400" cy="3000"/>
          </a:xfrm>
          <a:prstGeom prst="straightConnector1">
            <a:avLst/>
          </a:prstGeom>
          <a:noFill/>
          <a:ln cap="flat" cmpd="sng" w="19050">
            <a:solidFill>
              <a:schemeClr val="dk2"/>
            </a:solidFill>
            <a:prstDash val="solid"/>
            <a:round/>
            <a:headEnd len="med" w="med" type="none"/>
            <a:tailEnd len="med" w="med" type="stealth"/>
          </a:ln>
        </p:spPr>
      </p:cxnSp>
      <p:cxnSp>
        <p:nvCxnSpPr>
          <p:cNvPr id="1167" name="Google Shape;1167;p130"/>
          <p:cNvCxnSpPr>
            <a:stCxn id="1148" idx="3"/>
            <a:endCxn id="1153" idx="1"/>
          </p:cNvCxnSpPr>
          <p:nvPr/>
        </p:nvCxnSpPr>
        <p:spPr>
          <a:xfrm>
            <a:off x="1510050" y="3291100"/>
            <a:ext cx="540900" cy="500700"/>
          </a:xfrm>
          <a:prstGeom prst="straightConnector1">
            <a:avLst/>
          </a:prstGeom>
          <a:noFill/>
          <a:ln cap="flat" cmpd="sng" w="19050">
            <a:solidFill>
              <a:schemeClr val="dk2"/>
            </a:solidFill>
            <a:prstDash val="solid"/>
            <a:round/>
            <a:headEnd len="med" w="med" type="none"/>
            <a:tailEnd len="med" w="med" type="stealth"/>
          </a:ln>
        </p:spPr>
      </p:cxn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p1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Document-Level </a:t>
            </a:r>
            <a:r>
              <a:rPr lang="en">
                <a:solidFill>
                  <a:schemeClr val="lt1"/>
                </a:solidFill>
              </a:rPr>
              <a:t>Complexity Prediction: Method</a:t>
            </a:r>
            <a:endParaRPr>
              <a:solidFill>
                <a:schemeClr val="lt1"/>
              </a:solidFill>
            </a:endParaRPr>
          </a:p>
        </p:txBody>
      </p:sp>
      <p:sp>
        <p:nvSpPr>
          <p:cNvPr id="1173" name="Google Shape;1173;p131"/>
          <p:cNvSpPr txBox="1"/>
          <p:nvPr>
            <p:ph idx="1" type="body"/>
          </p:nvPr>
        </p:nvSpPr>
        <p:spPr>
          <a:xfrm>
            <a:off x="311700" y="1152475"/>
            <a:ext cx="8160900" cy="97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Use a fine-tuned BERT model to predict document complexity</a:t>
            </a:r>
            <a:endParaRPr>
              <a:solidFill>
                <a:schemeClr val="lt1"/>
              </a:solidFill>
            </a:endParaRPr>
          </a:p>
        </p:txBody>
      </p:sp>
      <p:sp>
        <p:nvSpPr>
          <p:cNvPr id="1174" name="Google Shape;1174;p1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
        <p:nvSpPr>
          <p:cNvPr id="1175" name="Google Shape;1175;p131"/>
          <p:cNvSpPr/>
          <p:nvPr/>
        </p:nvSpPr>
        <p:spPr>
          <a:xfrm>
            <a:off x="4808238" y="2627250"/>
            <a:ext cx="466800" cy="333300"/>
          </a:xfrm>
          <a:prstGeom prst="roundRect">
            <a:avLst>
              <a:gd fmla="val 16667" name="adj"/>
            </a:avLst>
          </a:prstGeom>
          <a:solidFill>
            <a:srgbClr val="F4CCCC"/>
          </a:solid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ℜ</a:t>
            </a:r>
            <a:endParaRPr baseline="-25000"/>
          </a:p>
        </p:txBody>
      </p:sp>
      <p:sp>
        <p:nvSpPr>
          <p:cNvPr id="1176" name="Google Shape;1176;p131"/>
          <p:cNvSpPr/>
          <p:nvPr/>
        </p:nvSpPr>
        <p:spPr>
          <a:xfrm>
            <a:off x="3606357" y="2627238"/>
            <a:ext cx="726300" cy="333300"/>
          </a:xfrm>
          <a:prstGeom prst="roundRect">
            <a:avLst>
              <a:gd fmla="val 16667" name="adj"/>
            </a:avLst>
          </a:prstGeom>
          <a:solidFill>
            <a:srgbClr val="D9D2E9"/>
          </a:solidFill>
          <a:ln cap="flat" cmpd="sng" w="1905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t>BERT</a:t>
            </a:r>
            <a:endParaRPr baseline="-25000" i="1"/>
          </a:p>
        </p:txBody>
      </p:sp>
      <p:sp>
        <p:nvSpPr>
          <p:cNvPr id="1177" name="Google Shape;1177;p131"/>
          <p:cNvSpPr/>
          <p:nvPr/>
        </p:nvSpPr>
        <p:spPr>
          <a:xfrm>
            <a:off x="430350" y="3068950"/>
            <a:ext cx="1079700" cy="444300"/>
          </a:xfrm>
          <a:prstGeom prst="roundRect">
            <a:avLst>
              <a:gd fmla="val 16667" name="adj"/>
            </a:avLst>
          </a:prstGeom>
          <a:solidFill>
            <a:schemeClr val="dk1"/>
          </a:solidFill>
          <a:ln cap="flat" cmpd="sng" w="19050">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Input Document</a:t>
            </a:r>
            <a:endParaRPr baseline="-25000"/>
          </a:p>
        </p:txBody>
      </p:sp>
      <p:sp>
        <p:nvSpPr>
          <p:cNvPr id="1178" name="Google Shape;1178;p131"/>
          <p:cNvSpPr/>
          <p:nvPr/>
        </p:nvSpPr>
        <p:spPr>
          <a:xfrm>
            <a:off x="5750650" y="2627250"/>
            <a:ext cx="1407000" cy="333300"/>
          </a:xfrm>
          <a:prstGeom prst="roundRect">
            <a:avLst>
              <a:gd fmla="val 16667" name="adj"/>
            </a:avLst>
          </a:prstGeom>
          <a:solidFill>
            <a:schemeClr val="dk1"/>
          </a:solidFill>
          <a:ln cap="flat" cmpd="sng" w="19050">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200"/>
              <a:t>pred_complexity</a:t>
            </a:r>
            <a:r>
              <a:rPr baseline="-25000" i="1" lang="en" sz="1200"/>
              <a:t>1</a:t>
            </a:r>
            <a:endParaRPr baseline="-25000" i="1"/>
          </a:p>
        </p:txBody>
      </p:sp>
      <p:cxnSp>
        <p:nvCxnSpPr>
          <p:cNvPr id="1179" name="Google Shape;1179;p131"/>
          <p:cNvCxnSpPr>
            <a:stCxn id="1176" idx="3"/>
            <a:endCxn id="1175" idx="1"/>
          </p:cNvCxnSpPr>
          <p:nvPr/>
        </p:nvCxnSpPr>
        <p:spPr>
          <a:xfrm>
            <a:off x="4332657" y="2793888"/>
            <a:ext cx="475500" cy="0"/>
          </a:xfrm>
          <a:prstGeom prst="straightConnector1">
            <a:avLst/>
          </a:prstGeom>
          <a:noFill/>
          <a:ln cap="flat" cmpd="sng" w="19050">
            <a:solidFill>
              <a:schemeClr val="dk2"/>
            </a:solidFill>
            <a:prstDash val="solid"/>
            <a:round/>
            <a:headEnd len="med" w="med" type="none"/>
            <a:tailEnd len="med" w="med" type="stealth"/>
          </a:ln>
        </p:spPr>
      </p:cxnSp>
      <p:cxnSp>
        <p:nvCxnSpPr>
          <p:cNvPr id="1180" name="Google Shape;1180;p131"/>
          <p:cNvCxnSpPr>
            <a:stCxn id="1175" idx="3"/>
            <a:endCxn id="1178" idx="1"/>
          </p:cNvCxnSpPr>
          <p:nvPr/>
        </p:nvCxnSpPr>
        <p:spPr>
          <a:xfrm>
            <a:off x="5275038" y="2793900"/>
            <a:ext cx="475500" cy="0"/>
          </a:xfrm>
          <a:prstGeom prst="straightConnector1">
            <a:avLst/>
          </a:prstGeom>
          <a:noFill/>
          <a:ln cap="flat" cmpd="sng" w="19050">
            <a:solidFill>
              <a:schemeClr val="dk2"/>
            </a:solidFill>
            <a:prstDash val="solid"/>
            <a:round/>
            <a:headEnd len="med" w="med" type="none"/>
            <a:tailEnd len="med" w="med" type="stealth"/>
          </a:ln>
        </p:spPr>
      </p:cxnSp>
      <p:sp>
        <p:nvSpPr>
          <p:cNvPr id="1181" name="Google Shape;1181;p131"/>
          <p:cNvSpPr/>
          <p:nvPr/>
        </p:nvSpPr>
        <p:spPr>
          <a:xfrm>
            <a:off x="2051050" y="2571750"/>
            <a:ext cx="1079700" cy="444300"/>
          </a:xfrm>
          <a:prstGeom prst="roundRect">
            <a:avLst>
              <a:gd fmla="val 16667" name="adj"/>
            </a:avLst>
          </a:prstGeom>
          <a:solidFill>
            <a:schemeClr val="dk1"/>
          </a:solidFill>
          <a:ln cap="flat" cmpd="sng" w="19050">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t>Sub-doc</a:t>
            </a:r>
            <a:r>
              <a:rPr baseline="-25000" i="1" lang="en"/>
              <a:t>1</a:t>
            </a:r>
            <a:endParaRPr baseline="-25000" i="1"/>
          </a:p>
        </p:txBody>
      </p:sp>
      <p:sp>
        <p:nvSpPr>
          <p:cNvPr id="1182" name="Google Shape;1182;p131"/>
          <p:cNvSpPr/>
          <p:nvPr/>
        </p:nvSpPr>
        <p:spPr>
          <a:xfrm>
            <a:off x="2051050" y="3569650"/>
            <a:ext cx="1079700" cy="444300"/>
          </a:xfrm>
          <a:prstGeom prst="roundRect">
            <a:avLst>
              <a:gd fmla="val 16667" name="adj"/>
            </a:avLst>
          </a:prstGeom>
          <a:solidFill>
            <a:schemeClr val="dk1"/>
          </a:solidFill>
          <a:ln cap="flat" cmpd="sng" w="19050">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t>Sub-doc</a:t>
            </a:r>
            <a:r>
              <a:rPr baseline="-25000" i="1" lang="en"/>
              <a:t>k</a:t>
            </a:r>
            <a:endParaRPr baseline="-25000" i="1"/>
          </a:p>
        </p:txBody>
      </p:sp>
      <p:sp>
        <p:nvSpPr>
          <p:cNvPr id="1183" name="Google Shape;1183;p131"/>
          <p:cNvSpPr txBox="1"/>
          <p:nvPr/>
        </p:nvSpPr>
        <p:spPr>
          <a:xfrm>
            <a:off x="2443590" y="3015538"/>
            <a:ext cx="294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333333"/>
                </a:solidFill>
                <a:highlight>
                  <a:schemeClr val="dk1"/>
                </a:highlight>
              </a:rPr>
              <a:t>⋮</a:t>
            </a:r>
            <a:endParaRPr sz="2400">
              <a:highlight>
                <a:schemeClr val="dk1"/>
              </a:highlight>
            </a:endParaRPr>
          </a:p>
        </p:txBody>
      </p:sp>
      <p:cxnSp>
        <p:nvCxnSpPr>
          <p:cNvPr id="1184" name="Google Shape;1184;p131"/>
          <p:cNvCxnSpPr>
            <a:stCxn id="1181" idx="3"/>
            <a:endCxn id="1176" idx="1"/>
          </p:cNvCxnSpPr>
          <p:nvPr/>
        </p:nvCxnSpPr>
        <p:spPr>
          <a:xfrm>
            <a:off x="3130750" y="2793900"/>
            <a:ext cx="475500" cy="0"/>
          </a:xfrm>
          <a:prstGeom prst="straightConnector1">
            <a:avLst/>
          </a:prstGeom>
          <a:noFill/>
          <a:ln cap="flat" cmpd="sng" w="19050">
            <a:solidFill>
              <a:schemeClr val="dk2"/>
            </a:solidFill>
            <a:prstDash val="solid"/>
            <a:round/>
            <a:headEnd len="med" w="med" type="none"/>
            <a:tailEnd len="med" w="med" type="stealth"/>
          </a:ln>
        </p:spPr>
      </p:cxnSp>
      <p:sp>
        <p:nvSpPr>
          <p:cNvPr id="1185" name="Google Shape;1185;p131"/>
          <p:cNvSpPr/>
          <p:nvPr/>
        </p:nvSpPr>
        <p:spPr>
          <a:xfrm>
            <a:off x="4808138" y="3619450"/>
            <a:ext cx="466800" cy="333300"/>
          </a:xfrm>
          <a:prstGeom prst="roundRect">
            <a:avLst>
              <a:gd fmla="val 16667" name="adj"/>
            </a:avLst>
          </a:prstGeom>
          <a:solidFill>
            <a:srgbClr val="F4CCCC"/>
          </a:solid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ℜ</a:t>
            </a:r>
            <a:endParaRPr baseline="-25000"/>
          </a:p>
        </p:txBody>
      </p:sp>
      <p:sp>
        <p:nvSpPr>
          <p:cNvPr id="1186" name="Google Shape;1186;p131"/>
          <p:cNvSpPr/>
          <p:nvPr/>
        </p:nvSpPr>
        <p:spPr>
          <a:xfrm>
            <a:off x="3606257" y="3619438"/>
            <a:ext cx="726300" cy="333300"/>
          </a:xfrm>
          <a:prstGeom prst="roundRect">
            <a:avLst>
              <a:gd fmla="val 16667" name="adj"/>
            </a:avLst>
          </a:prstGeom>
          <a:solidFill>
            <a:srgbClr val="D9D2E9"/>
          </a:solidFill>
          <a:ln cap="flat" cmpd="sng" w="1905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t>BERT</a:t>
            </a:r>
            <a:endParaRPr baseline="-25000" i="1"/>
          </a:p>
        </p:txBody>
      </p:sp>
      <p:sp>
        <p:nvSpPr>
          <p:cNvPr id="1187" name="Google Shape;1187;p131"/>
          <p:cNvSpPr/>
          <p:nvPr/>
        </p:nvSpPr>
        <p:spPr>
          <a:xfrm>
            <a:off x="5750550" y="3619450"/>
            <a:ext cx="1407000" cy="333300"/>
          </a:xfrm>
          <a:prstGeom prst="roundRect">
            <a:avLst>
              <a:gd fmla="val 16667" name="adj"/>
            </a:avLst>
          </a:prstGeom>
          <a:solidFill>
            <a:schemeClr val="dk1"/>
          </a:solidFill>
          <a:ln cap="flat" cmpd="sng" w="19050">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200"/>
              <a:t>pred_complexity</a:t>
            </a:r>
            <a:r>
              <a:rPr baseline="-25000" i="1" lang="en" sz="1200"/>
              <a:t>k</a:t>
            </a:r>
            <a:endParaRPr baseline="-25000" i="1"/>
          </a:p>
        </p:txBody>
      </p:sp>
      <p:cxnSp>
        <p:nvCxnSpPr>
          <p:cNvPr id="1188" name="Google Shape;1188;p131"/>
          <p:cNvCxnSpPr>
            <a:stCxn id="1186" idx="3"/>
            <a:endCxn id="1185" idx="1"/>
          </p:cNvCxnSpPr>
          <p:nvPr/>
        </p:nvCxnSpPr>
        <p:spPr>
          <a:xfrm>
            <a:off x="4332557" y="3786088"/>
            <a:ext cx="475500" cy="0"/>
          </a:xfrm>
          <a:prstGeom prst="straightConnector1">
            <a:avLst/>
          </a:prstGeom>
          <a:noFill/>
          <a:ln cap="flat" cmpd="sng" w="19050">
            <a:solidFill>
              <a:schemeClr val="dk2"/>
            </a:solidFill>
            <a:prstDash val="solid"/>
            <a:round/>
            <a:headEnd len="med" w="med" type="none"/>
            <a:tailEnd len="med" w="med" type="stealth"/>
          </a:ln>
        </p:spPr>
      </p:cxnSp>
      <p:cxnSp>
        <p:nvCxnSpPr>
          <p:cNvPr id="1189" name="Google Shape;1189;p131"/>
          <p:cNvCxnSpPr>
            <a:stCxn id="1185" idx="3"/>
            <a:endCxn id="1187" idx="1"/>
          </p:cNvCxnSpPr>
          <p:nvPr/>
        </p:nvCxnSpPr>
        <p:spPr>
          <a:xfrm>
            <a:off x="5274938" y="3786100"/>
            <a:ext cx="475500" cy="0"/>
          </a:xfrm>
          <a:prstGeom prst="straightConnector1">
            <a:avLst/>
          </a:prstGeom>
          <a:noFill/>
          <a:ln cap="flat" cmpd="sng" w="19050">
            <a:solidFill>
              <a:schemeClr val="dk2"/>
            </a:solidFill>
            <a:prstDash val="solid"/>
            <a:round/>
            <a:headEnd len="med" w="med" type="none"/>
            <a:tailEnd len="med" w="med" type="stealth"/>
          </a:ln>
        </p:spPr>
      </p:cxnSp>
      <p:cxnSp>
        <p:nvCxnSpPr>
          <p:cNvPr id="1190" name="Google Shape;1190;p131"/>
          <p:cNvCxnSpPr>
            <a:endCxn id="1186" idx="1"/>
          </p:cNvCxnSpPr>
          <p:nvPr/>
        </p:nvCxnSpPr>
        <p:spPr>
          <a:xfrm>
            <a:off x="3130757" y="3786088"/>
            <a:ext cx="475500" cy="0"/>
          </a:xfrm>
          <a:prstGeom prst="straightConnector1">
            <a:avLst/>
          </a:prstGeom>
          <a:noFill/>
          <a:ln cap="flat" cmpd="sng" w="19050">
            <a:solidFill>
              <a:schemeClr val="dk2"/>
            </a:solidFill>
            <a:prstDash val="solid"/>
            <a:round/>
            <a:headEnd len="med" w="med" type="none"/>
            <a:tailEnd len="med" w="med" type="stealth"/>
          </a:ln>
        </p:spPr>
      </p:cxnSp>
      <p:sp>
        <p:nvSpPr>
          <p:cNvPr id="1191" name="Google Shape;1191;p131"/>
          <p:cNvSpPr txBox="1"/>
          <p:nvPr/>
        </p:nvSpPr>
        <p:spPr>
          <a:xfrm>
            <a:off x="3822190" y="3012938"/>
            <a:ext cx="294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333333"/>
                </a:solidFill>
                <a:highlight>
                  <a:schemeClr val="dk1"/>
                </a:highlight>
              </a:rPr>
              <a:t>⋮</a:t>
            </a:r>
            <a:endParaRPr sz="2400">
              <a:highlight>
                <a:schemeClr val="dk1"/>
              </a:highlight>
            </a:endParaRPr>
          </a:p>
        </p:txBody>
      </p:sp>
      <p:sp>
        <p:nvSpPr>
          <p:cNvPr id="1192" name="Google Shape;1192;p131"/>
          <p:cNvSpPr txBox="1"/>
          <p:nvPr/>
        </p:nvSpPr>
        <p:spPr>
          <a:xfrm>
            <a:off x="4894240" y="3012938"/>
            <a:ext cx="294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333333"/>
                </a:solidFill>
                <a:highlight>
                  <a:schemeClr val="dk1"/>
                </a:highlight>
              </a:rPr>
              <a:t>⋮</a:t>
            </a:r>
            <a:endParaRPr sz="2400">
              <a:highlight>
                <a:schemeClr val="dk1"/>
              </a:highlight>
            </a:endParaRPr>
          </a:p>
        </p:txBody>
      </p:sp>
      <p:sp>
        <p:nvSpPr>
          <p:cNvPr id="1193" name="Google Shape;1193;p131"/>
          <p:cNvSpPr txBox="1"/>
          <p:nvPr/>
        </p:nvSpPr>
        <p:spPr>
          <a:xfrm>
            <a:off x="6306840" y="3012938"/>
            <a:ext cx="294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333333"/>
                </a:solidFill>
                <a:highlight>
                  <a:schemeClr val="dk1"/>
                </a:highlight>
              </a:rPr>
              <a:t>⋮</a:t>
            </a:r>
            <a:endParaRPr sz="2400">
              <a:highlight>
                <a:schemeClr val="dk1"/>
              </a:highlight>
            </a:endParaRPr>
          </a:p>
        </p:txBody>
      </p:sp>
      <p:cxnSp>
        <p:nvCxnSpPr>
          <p:cNvPr id="1194" name="Google Shape;1194;p131"/>
          <p:cNvCxnSpPr>
            <a:stCxn id="1177" idx="3"/>
            <a:endCxn id="1181" idx="1"/>
          </p:cNvCxnSpPr>
          <p:nvPr/>
        </p:nvCxnSpPr>
        <p:spPr>
          <a:xfrm flipH="1" rot="10800000">
            <a:off x="1510050" y="2794000"/>
            <a:ext cx="540900" cy="497100"/>
          </a:xfrm>
          <a:prstGeom prst="straightConnector1">
            <a:avLst/>
          </a:prstGeom>
          <a:noFill/>
          <a:ln cap="flat" cmpd="sng" w="19050">
            <a:solidFill>
              <a:schemeClr val="dk2"/>
            </a:solidFill>
            <a:prstDash val="solid"/>
            <a:round/>
            <a:headEnd len="med" w="med" type="none"/>
            <a:tailEnd len="med" w="med" type="stealth"/>
          </a:ln>
        </p:spPr>
      </p:cxnSp>
      <p:cxnSp>
        <p:nvCxnSpPr>
          <p:cNvPr id="1195" name="Google Shape;1195;p131"/>
          <p:cNvCxnSpPr/>
          <p:nvPr/>
        </p:nvCxnSpPr>
        <p:spPr>
          <a:xfrm>
            <a:off x="1510050" y="3291100"/>
            <a:ext cx="539400" cy="3000"/>
          </a:xfrm>
          <a:prstGeom prst="straightConnector1">
            <a:avLst/>
          </a:prstGeom>
          <a:noFill/>
          <a:ln cap="flat" cmpd="sng" w="19050">
            <a:solidFill>
              <a:schemeClr val="dk2"/>
            </a:solidFill>
            <a:prstDash val="solid"/>
            <a:round/>
            <a:headEnd len="med" w="med" type="none"/>
            <a:tailEnd len="med" w="med" type="stealth"/>
          </a:ln>
        </p:spPr>
      </p:cxnSp>
      <p:cxnSp>
        <p:nvCxnSpPr>
          <p:cNvPr id="1196" name="Google Shape;1196;p131"/>
          <p:cNvCxnSpPr>
            <a:stCxn id="1177" idx="3"/>
            <a:endCxn id="1182" idx="1"/>
          </p:cNvCxnSpPr>
          <p:nvPr/>
        </p:nvCxnSpPr>
        <p:spPr>
          <a:xfrm>
            <a:off x="1510050" y="3291100"/>
            <a:ext cx="540900" cy="500700"/>
          </a:xfrm>
          <a:prstGeom prst="straightConnector1">
            <a:avLst/>
          </a:prstGeom>
          <a:noFill/>
          <a:ln cap="flat" cmpd="sng" w="19050">
            <a:solidFill>
              <a:schemeClr val="dk2"/>
            </a:solidFill>
            <a:prstDash val="solid"/>
            <a:round/>
            <a:headEnd len="med" w="med" type="none"/>
            <a:tailEnd len="med" w="med" type="stealth"/>
          </a:ln>
        </p:spPr>
      </p:cxnSp>
      <p:cxnSp>
        <p:nvCxnSpPr>
          <p:cNvPr id="1197" name="Google Shape;1197;p131"/>
          <p:cNvCxnSpPr>
            <a:stCxn id="1178" idx="3"/>
            <a:endCxn id="1198" idx="1"/>
          </p:cNvCxnSpPr>
          <p:nvPr/>
        </p:nvCxnSpPr>
        <p:spPr>
          <a:xfrm>
            <a:off x="7157650" y="2793900"/>
            <a:ext cx="561900" cy="496200"/>
          </a:xfrm>
          <a:prstGeom prst="straightConnector1">
            <a:avLst/>
          </a:prstGeom>
          <a:noFill/>
          <a:ln cap="flat" cmpd="sng" w="19050">
            <a:solidFill>
              <a:schemeClr val="dk2"/>
            </a:solidFill>
            <a:prstDash val="solid"/>
            <a:round/>
            <a:headEnd len="med" w="med" type="none"/>
            <a:tailEnd len="med" w="med" type="stealth"/>
          </a:ln>
        </p:spPr>
      </p:cxnSp>
      <p:sp>
        <p:nvSpPr>
          <p:cNvPr id="1198" name="Google Shape;1198;p131"/>
          <p:cNvSpPr/>
          <p:nvPr/>
        </p:nvSpPr>
        <p:spPr>
          <a:xfrm>
            <a:off x="7719450" y="3123350"/>
            <a:ext cx="994200" cy="3333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200"/>
              <a:t>Document Complexity</a:t>
            </a:r>
            <a:endParaRPr baseline="-25000" i="1"/>
          </a:p>
        </p:txBody>
      </p:sp>
      <p:cxnSp>
        <p:nvCxnSpPr>
          <p:cNvPr id="1199" name="Google Shape;1199;p131"/>
          <p:cNvCxnSpPr>
            <a:stCxn id="1187" idx="3"/>
            <a:endCxn id="1198" idx="1"/>
          </p:cNvCxnSpPr>
          <p:nvPr/>
        </p:nvCxnSpPr>
        <p:spPr>
          <a:xfrm flipH="1" rot="10800000">
            <a:off x="7157550" y="3289900"/>
            <a:ext cx="561900" cy="496200"/>
          </a:xfrm>
          <a:prstGeom prst="straightConnector1">
            <a:avLst/>
          </a:prstGeom>
          <a:noFill/>
          <a:ln cap="flat" cmpd="sng" w="19050">
            <a:solidFill>
              <a:schemeClr val="dk2"/>
            </a:solidFill>
            <a:prstDash val="solid"/>
            <a:round/>
            <a:headEnd len="med" w="med" type="none"/>
            <a:tailEnd len="med" w="med" type="stealth"/>
          </a:ln>
        </p:spPr>
      </p:cxnSp>
      <p:cxnSp>
        <p:nvCxnSpPr>
          <p:cNvPr id="1200" name="Google Shape;1200;p131"/>
          <p:cNvCxnSpPr/>
          <p:nvPr/>
        </p:nvCxnSpPr>
        <p:spPr>
          <a:xfrm>
            <a:off x="7168900" y="3288500"/>
            <a:ext cx="539400" cy="3000"/>
          </a:xfrm>
          <a:prstGeom prst="straightConnector1">
            <a:avLst/>
          </a:prstGeom>
          <a:noFill/>
          <a:ln cap="flat" cmpd="sng" w="19050">
            <a:solidFill>
              <a:schemeClr val="dk2"/>
            </a:solidFill>
            <a:prstDash val="solid"/>
            <a:round/>
            <a:headEnd len="med" w="med" type="none"/>
            <a:tailEnd len="med" w="med" type="stealth"/>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Limitations of Current Formulation</a:t>
            </a:r>
            <a:endParaRPr>
              <a:solidFill>
                <a:schemeClr val="lt1"/>
              </a:solidFill>
            </a:endParaRPr>
          </a:p>
        </p:txBody>
      </p:sp>
      <p:sp>
        <p:nvSpPr>
          <p:cNvPr id="134" name="Google Shape;134;p24"/>
          <p:cNvSpPr txBox="1"/>
          <p:nvPr>
            <p:ph idx="1" type="body"/>
          </p:nvPr>
        </p:nvSpPr>
        <p:spPr>
          <a:xfrm>
            <a:off x="311700" y="1152475"/>
            <a:ext cx="8520600" cy="37242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Clr>
                <a:schemeClr val="lt1"/>
              </a:buClr>
              <a:buSzPts val="1800"/>
              <a:buChar char="●"/>
            </a:pPr>
            <a:r>
              <a:rPr lang="en">
                <a:solidFill>
                  <a:schemeClr val="lt1"/>
                </a:solidFill>
              </a:rPr>
              <a:t>“Complexity” is not a binary notion</a:t>
            </a:r>
            <a:endParaRPr>
              <a:solidFill>
                <a:schemeClr val="lt1"/>
              </a:solidFill>
            </a:endParaRPr>
          </a:p>
          <a:p>
            <a:pPr indent="-317500" lvl="1" marL="914400" rtl="0" algn="l">
              <a:lnSpc>
                <a:spcPct val="100000"/>
              </a:lnSpc>
              <a:spcBef>
                <a:spcPts val="0"/>
              </a:spcBef>
              <a:spcAft>
                <a:spcPts val="0"/>
              </a:spcAft>
              <a:buClr>
                <a:schemeClr val="lt1"/>
              </a:buClr>
              <a:buSzPts val="1400"/>
              <a:buChar char="○"/>
            </a:pPr>
            <a:r>
              <a:rPr lang="en">
                <a:solidFill>
                  <a:schemeClr val="lt1"/>
                </a:solidFill>
              </a:rPr>
              <a:t>What is complex often varies by individual</a:t>
            </a:r>
            <a:endParaRPr>
              <a:solidFill>
                <a:schemeClr val="lt1"/>
              </a:solidFill>
            </a:endParaRPr>
          </a:p>
        </p:txBody>
      </p:sp>
      <p:sp>
        <p:nvSpPr>
          <p:cNvPr id="135" name="Google Shape;135;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
        <p:nvSpPr>
          <p:cNvPr id="136" name="Google Shape;136;p24"/>
          <p:cNvSpPr/>
          <p:nvPr/>
        </p:nvSpPr>
        <p:spPr>
          <a:xfrm>
            <a:off x="2511063" y="2088275"/>
            <a:ext cx="428700" cy="3321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Average"/>
                <a:ea typeface="Average"/>
                <a:cs typeface="Average"/>
                <a:sym typeface="Average"/>
              </a:rPr>
              <a:t>4</a:t>
            </a:r>
            <a:endParaRPr b="1" sz="1600">
              <a:latin typeface="Average"/>
              <a:ea typeface="Average"/>
              <a:cs typeface="Average"/>
              <a:sym typeface="Average"/>
            </a:endParaRPr>
          </a:p>
        </p:txBody>
      </p:sp>
      <p:sp>
        <p:nvSpPr>
          <p:cNvPr id="137" name="Google Shape;137;p24"/>
          <p:cNvSpPr/>
          <p:nvPr/>
        </p:nvSpPr>
        <p:spPr>
          <a:xfrm>
            <a:off x="3319438" y="2034875"/>
            <a:ext cx="3313500" cy="438900"/>
          </a:xfrm>
          <a:prstGeom prst="roundRect">
            <a:avLst>
              <a:gd fmla="val 16667"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Average"/>
                <a:ea typeface="Average"/>
                <a:cs typeface="Average"/>
                <a:sym typeface="Average"/>
              </a:rPr>
              <a:t>Bear-human conflicts turn serious in Central Florida community.</a:t>
            </a:r>
            <a:endParaRPr sz="1000"/>
          </a:p>
        </p:txBody>
      </p:sp>
      <p:sp>
        <p:nvSpPr>
          <p:cNvPr id="138" name="Google Shape;138;p24"/>
          <p:cNvSpPr/>
          <p:nvPr/>
        </p:nvSpPr>
        <p:spPr>
          <a:xfrm>
            <a:off x="3319438" y="2622200"/>
            <a:ext cx="3313500" cy="4389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Average"/>
                <a:ea typeface="Average"/>
                <a:cs typeface="Average"/>
                <a:sym typeface="Average"/>
              </a:rPr>
              <a:t>Black bears are moving in on Central Florida neighborhoods.</a:t>
            </a:r>
            <a:endParaRPr sz="1000"/>
          </a:p>
        </p:txBody>
      </p:sp>
      <p:sp>
        <p:nvSpPr>
          <p:cNvPr id="139" name="Google Shape;139;p24"/>
          <p:cNvSpPr/>
          <p:nvPr/>
        </p:nvSpPr>
        <p:spPr>
          <a:xfrm>
            <a:off x="3319438" y="3209513"/>
            <a:ext cx="3313500" cy="438900"/>
          </a:xfrm>
          <a:prstGeom prst="roundRect">
            <a:avLst>
              <a:gd fmla="val 16667" name="adj"/>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Average"/>
                <a:ea typeface="Average"/>
                <a:cs typeface="Average"/>
                <a:sym typeface="Average"/>
              </a:rPr>
              <a:t>Encounters with black bears on the rise in Central Florida.</a:t>
            </a:r>
            <a:endParaRPr sz="1000"/>
          </a:p>
        </p:txBody>
      </p:sp>
      <p:sp>
        <p:nvSpPr>
          <p:cNvPr id="140" name="Google Shape;140;p24"/>
          <p:cNvSpPr/>
          <p:nvPr/>
        </p:nvSpPr>
        <p:spPr>
          <a:xfrm>
            <a:off x="3319438" y="4384175"/>
            <a:ext cx="3313500" cy="438900"/>
          </a:xfrm>
          <a:prstGeom prst="roundRect">
            <a:avLst>
              <a:gd fmla="val 16667"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Average"/>
                <a:ea typeface="Average"/>
                <a:cs typeface="Average"/>
                <a:sym typeface="Average"/>
              </a:rPr>
              <a:t>Bears are a problem in Central Florida.</a:t>
            </a:r>
            <a:endParaRPr sz="1000"/>
          </a:p>
        </p:txBody>
      </p:sp>
      <p:sp>
        <p:nvSpPr>
          <p:cNvPr id="141" name="Google Shape;141;p24"/>
          <p:cNvSpPr/>
          <p:nvPr/>
        </p:nvSpPr>
        <p:spPr>
          <a:xfrm>
            <a:off x="3319438" y="3796850"/>
            <a:ext cx="3313500" cy="438900"/>
          </a:xfrm>
          <a:prstGeom prst="roundRect">
            <a:avLst>
              <a:gd fmla="val 16667" name="adj"/>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Average"/>
                <a:ea typeface="Average"/>
                <a:cs typeface="Average"/>
                <a:sym typeface="Average"/>
              </a:rPr>
              <a:t>Central Florida has a big problem with bears.</a:t>
            </a:r>
            <a:endParaRPr sz="1000"/>
          </a:p>
        </p:txBody>
      </p:sp>
      <p:sp>
        <p:nvSpPr>
          <p:cNvPr id="142" name="Google Shape;142;p24"/>
          <p:cNvSpPr/>
          <p:nvPr/>
        </p:nvSpPr>
        <p:spPr>
          <a:xfrm>
            <a:off x="2511063" y="2675600"/>
            <a:ext cx="428700" cy="3321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Average"/>
                <a:ea typeface="Average"/>
                <a:cs typeface="Average"/>
                <a:sym typeface="Average"/>
              </a:rPr>
              <a:t>3</a:t>
            </a:r>
            <a:endParaRPr b="1" sz="1600">
              <a:latin typeface="Average"/>
              <a:ea typeface="Average"/>
              <a:cs typeface="Average"/>
              <a:sym typeface="Average"/>
            </a:endParaRPr>
          </a:p>
        </p:txBody>
      </p:sp>
      <p:sp>
        <p:nvSpPr>
          <p:cNvPr id="143" name="Google Shape;143;p24"/>
          <p:cNvSpPr/>
          <p:nvPr/>
        </p:nvSpPr>
        <p:spPr>
          <a:xfrm>
            <a:off x="2511063" y="3262925"/>
            <a:ext cx="428700" cy="3321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Average"/>
                <a:ea typeface="Average"/>
                <a:cs typeface="Average"/>
                <a:sym typeface="Average"/>
              </a:rPr>
              <a:t>2</a:t>
            </a:r>
            <a:endParaRPr b="1" sz="1600">
              <a:latin typeface="Average"/>
              <a:ea typeface="Average"/>
              <a:cs typeface="Average"/>
              <a:sym typeface="Average"/>
            </a:endParaRPr>
          </a:p>
        </p:txBody>
      </p:sp>
      <p:sp>
        <p:nvSpPr>
          <p:cNvPr id="144" name="Google Shape;144;p24"/>
          <p:cNvSpPr/>
          <p:nvPr/>
        </p:nvSpPr>
        <p:spPr>
          <a:xfrm>
            <a:off x="2511063" y="3850250"/>
            <a:ext cx="428700" cy="332100"/>
          </a:xfrm>
          <a:prstGeom prst="ellipse">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Average"/>
                <a:ea typeface="Average"/>
                <a:cs typeface="Average"/>
                <a:sym typeface="Average"/>
              </a:rPr>
              <a:t>1</a:t>
            </a:r>
            <a:endParaRPr b="1" sz="1600">
              <a:latin typeface="Average"/>
              <a:ea typeface="Average"/>
              <a:cs typeface="Average"/>
              <a:sym typeface="Average"/>
            </a:endParaRPr>
          </a:p>
        </p:txBody>
      </p:sp>
      <p:sp>
        <p:nvSpPr>
          <p:cNvPr id="145" name="Google Shape;145;p24"/>
          <p:cNvSpPr/>
          <p:nvPr/>
        </p:nvSpPr>
        <p:spPr>
          <a:xfrm>
            <a:off x="2511063" y="4437575"/>
            <a:ext cx="428700" cy="332100"/>
          </a:xfrm>
          <a:prstGeom prst="ellipse">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Average"/>
                <a:ea typeface="Average"/>
                <a:cs typeface="Average"/>
                <a:sym typeface="Average"/>
              </a:rPr>
              <a:t>0</a:t>
            </a:r>
            <a:endParaRPr b="1" sz="1600">
              <a:latin typeface="Average"/>
              <a:ea typeface="Average"/>
              <a:cs typeface="Average"/>
              <a:sym typeface="Average"/>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Document-Level Complexity Prediction: Results</a:t>
            </a:r>
            <a:endParaRPr>
              <a:solidFill>
                <a:schemeClr val="lt1"/>
              </a:solidFill>
            </a:endParaRPr>
          </a:p>
        </p:txBody>
      </p:sp>
      <p:pic>
        <p:nvPicPr>
          <p:cNvPr id="1206" name="Google Shape;1206;p132"/>
          <p:cNvPicPr preferRelativeResize="0"/>
          <p:nvPr/>
        </p:nvPicPr>
        <p:blipFill>
          <a:blip r:embed="rId3">
            <a:alphaModFix/>
          </a:blip>
          <a:stretch>
            <a:fillRect/>
          </a:stretch>
        </p:blipFill>
        <p:spPr>
          <a:xfrm>
            <a:off x="2890688" y="1330300"/>
            <a:ext cx="3362625" cy="3442675"/>
          </a:xfrm>
          <a:prstGeom prst="rect">
            <a:avLst/>
          </a:prstGeom>
          <a:noFill/>
          <a:ln>
            <a:noFill/>
          </a:ln>
        </p:spPr>
      </p:pic>
      <p:sp>
        <p:nvSpPr>
          <p:cNvPr id="1207" name="Google Shape;1207;p1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1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Complexity-Sensitive Retrieval: KAAD Newsela Results</a:t>
            </a:r>
            <a:endParaRPr>
              <a:solidFill>
                <a:schemeClr val="lt1"/>
              </a:solidFill>
            </a:endParaRPr>
          </a:p>
        </p:txBody>
      </p:sp>
      <p:sp>
        <p:nvSpPr>
          <p:cNvPr id="1213" name="Google Shape;1213;p1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pic>
        <p:nvPicPr>
          <p:cNvPr id="1214" name="Google Shape;1214;p133"/>
          <p:cNvPicPr preferRelativeResize="0"/>
          <p:nvPr/>
        </p:nvPicPr>
        <p:blipFill>
          <a:blip r:embed="rId3">
            <a:alphaModFix/>
          </a:blip>
          <a:stretch>
            <a:fillRect/>
          </a:stretch>
        </p:blipFill>
        <p:spPr>
          <a:xfrm>
            <a:off x="311700" y="1157800"/>
            <a:ext cx="8168428" cy="3820949"/>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1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Complexity-Sensitive Retrieval: KAAD Newsela Results</a:t>
            </a:r>
            <a:endParaRPr>
              <a:solidFill>
                <a:schemeClr val="lt1"/>
              </a:solidFill>
            </a:endParaRPr>
          </a:p>
        </p:txBody>
      </p:sp>
      <p:sp>
        <p:nvSpPr>
          <p:cNvPr id="1220" name="Google Shape;1220;p1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pic>
        <p:nvPicPr>
          <p:cNvPr id="1221" name="Google Shape;1221;p134"/>
          <p:cNvPicPr preferRelativeResize="0"/>
          <p:nvPr/>
        </p:nvPicPr>
        <p:blipFill>
          <a:blip r:embed="rId3">
            <a:alphaModFix/>
          </a:blip>
          <a:stretch>
            <a:fillRect/>
          </a:stretch>
        </p:blipFill>
        <p:spPr>
          <a:xfrm>
            <a:off x="311700" y="1157800"/>
            <a:ext cx="8168428" cy="3820954"/>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p135"/>
          <p:cNvSpPr txBox="1"/>
          <p:nvPr>
            <p:ph type="title"/>
          </p:nvPr>
        </p:nvSpPr>
        <p:spPr>
          <a:xfrm>
            <a:off x="42600" y="445025"/>
            <a:ext cx="9058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Complexity-Sensitive Retrieval: KAAD Newsela+NYT Results</a:t>
            </a:r>
            <a:endParaRPr>
              <a:solidFill>
                <a:schemeClr val="lt1"/>
              </a:solidFill>
            </a:endParaRPr>
          </a:p>
        </p:txBody>
      </p:sp>
      <p:sp>
        <p:nvSpPr>
          <p:cNvPr id="1227" name="Google Shape;1227;p1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pic>
        <p:nvPicPr>
          <p:cNvPr id="1228" name="Google Shape;1228;p135"/>
          <p:cNvPicPr preferRelativeResize="0"/>
          <p:nvPr/>
        </p:nvPicPr>
        <p:blipFill>
          <a:blip r:embed="rId3">
            <a:alphaModFix/>
          </a:blip>
          <a:stretch>
            <a:fillRect/>
          </a:stretch>
        </p:blipFill>
        <p:spPr>
          <a:xfrm>
            <a:off x="311675" y="1157800"/>
            <a:ext cx="8168474" cy="3820976"/>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sp>
        <p:nvSpPr>
          <p:cNvPr id="1233" name="Google Shape;1233;p1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
        <p:nvSpPr>
          <p:cNvPr id="1234" name="Google Shape;1234;p136"/>
          <p:cNvSpPr txBox="1"/>
          <p:nvPr>
            <p:ph type="title"/>
          </p:nvPr>
        </p:nvSpPr>
        <p:spPr>
          <a:xfrm>
            <a:off x="42600" y="445025"/>
            <a:ext cx="9058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Complexity-Sensitive Retrieval: KAAD Newsela+NYT Results</a:t>
            </a:r>
            <a:endParaRPr>
              <a:solidFill>
                <a:schemeClr val="lt1"/>
              </a:solidFill>
            </a:endParaRPr>
          </a:p>
        </p:txBody>
      </p:sp>
      <p:pic>
        <p:nvPicPr>
          <p:cNvPr id="1235" name="Google Shape;1235;p136"/>
          <p:cNvPicPr preferRelativeResize="0"/>
          <p:nvPr/>
        </p:nvPicPr>
        <p:blipFill>
          <a:blip r:embed="rId3">
            <a:alphaModFix/>
          </a:blip>
          <a:stretch>
            <a:fillRect/>
          </a:stretch>
        </p:blipFill>
        <p:spPr>
          <a:xfrm>
            <a:off x="311700" y="1157799"/>
            <a:ext cx="8168428" cy="3820954"/>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
        <p:nvSpPr>
          <p:cNvPr id="1240" name="Google Shape;1240;p1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Takeaways</a:t>
            </a:r>
            <a:endParaRPr>
              <a:solidFill>
                <a:schemeClr val="lt1"/>
              </a:solidFill>
            </a:endParaRPr>
          </a:p>
        </p:txBody>
      </p:sp>
      <p:sp>
        <p:nvSpPr>
          <p:cNvPr id="1241" name="Google Shape;1241;p137"/>
          <p:cNvSpPr txBox="1"/>
          <p:nvPr>
            <p:ph idx="1" type="body"/>
          </p:nvPr>
        </p:nvSpPr>
        <p:spPr>
          <a:xfrm>
            <a:off x="311700" y="1152475"/>
            <a:ext cx="8520600" cy="3759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Utilizing additional</a:t>
            </a:r>
            <a:r>
              <a:rPr lang="en">
                <a:solidFill>
                  <a:schemeClr val="lt1"/>
                </a:solidFill>
              </a:rPr>
              <a:t> context allows for improvement of lexical simplification systems</a:t>
            </a:r>
            <a:endParaRPr>
              <a:solidFill>
                <a:schemeClr val="lt1"/>
              </a:solidFill>
            </a:endParaRPr>
          </a:p>
        </p:txBody>
      </p:sp>
      <p:sp>
        <p:nvSpPr>
          <p:cNvPr id="1242" name="Google Shape;1242;p1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1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Takeaways</a:t>
            </a:r>
            <a:endParaRPr>
              <a:solidFill>
                <a:schemeClr val="lt1"/>
              </a:solidFill>
            </a:endParaRPr>
          </a:p>
        </p:txBody>
      </p:sp>
      <p:sp>
        <p:nvSpPr>
          <p:cNvPr id="1248" name="Google Shape;1248;p138"/>
          <p:cNvSpPr txBox="1"/>
          <p:nvPr>
            <p:ph idx="1" type="body"/>
          </p:nvPr>
        </p:nvSpPr>
        <p:spPr>
          <a:xfrm>
            <a:off x="311700" y="1152475"/>
            <a:ext cx="8520600" cy="3759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Utilizing additional context allows for improvement of lexical simplification systems</a:t>
            </a:r>
            <a:endParaRPr>
              <a:solidFill>
                <a:schemeClr val="lt1"/>
              </a:solidFill>
            </a:endParaRPr>
          </a:p>
          <a:p>
            <a:pPr indent="0" lvl="0" marL="457200" rtl="0" algn="l">
              <a:spcBef>
                <a:spcPts val="0"/>
              </a:spcBef>
              <a:spcAft>
                <a:spcPts val="0"/>
              </a:spcAft>
              <a:buNone/>
            </a:pPr>
            <a:r>
              <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Incorporating diverse candidate generation and re-ranking increases performance of neural sentence simplification models</a:t>
            </a:r>
            <a:endParaRPr>
              <a:solidFill>
                <a:schemeClr val="lt1"/>
              </a:solidFill>
            </a:endParaRPr>
          </a:p>
        </p:txBody>
      </p:sp>
      <p:sp>
        <p:nvSpPr>
          <p:cNvPr id="1249" name="Google Shape;1249;p1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1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Takeaways</a:t>
            </a:r>
            <a:endParaRPr>
              <a:solidFill>
                <a:schemeClr val="lt1"/>
              </a:solidFill>
            </a:endParaRPr>
          </a:p>
        </p:txBody>
      </p:sp>
      <p:sp>
        <p:nvSpPr>
          <p:cNvPr id="1255" name="Google Shape;1255;p139"/>
          <p:cNvSpPr txBox="1"/>
          <p:nvPr>
            <p:ph idx="1" type="body"/>
          </p:nvPr>
        </p:nvSpPr>
        <p:spPr>
          <a:xfrm>
            <a:off x="311700" y="1152475"/>
            <a:ext cx="8520600" cy="3759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Utilizing additional context allows for improvement of lexical simplification systems</a:t>
            </a:r>
            <a:endParaRPr>
              <a:solidFill>
                <a:schemeClr val="lt1"/>
              </a:solidFill>
            </a:endParaRPr>
          </a:p>
          <a:p>
            <a:pPr indent="0" lvl="0" marL="457200" rtl="0" algn="l">
              <a:spcBef>
                <a:spcPts val="0"/>
              </a:spcBef>
              <a:spcAft>
                <a:spcPts val="0"/>
              </a:spcAft>
              <a:buNone/>
            </a:pPr>
            <a:r>
              <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Incorporating diverse candidate generation and re-ranking increases performance of neural sentence simplification models</a:t>
            </a:r>
            <a:endParaRPr>
              <a:solidFill>
                <a:schemeClr val="lt1"/>
              </a:solidFill>
            </a:endParaRPr>
          </a:p>
          <a:p>
            <a:pPr indent="0" lvl="0" marL="457200" rtl="0" algn="l">
              <a:spcBef>
                <a:spcPts val="0"/>
              </a:spcBef>
              <a:spcAft>
                <a:spcPts val="0"/>
              </a:spcAft>
              <a:buNone/>
            </a:pPr>
            <a:r>
              <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Leveraging pre-trained language models to estimate the quality of sentence simplification outputs improves correlation with human judgments</a:t>
            </a:r>
            <a:endParaRPr>
              <a:solidFill>
                <a:schemeClr val="lt1"/>
              </a:solidFill>
            </a:endParaRPr>
          </a:p>
        </p:txBody>
      </p:sp>
      <p:sp>
        <p:nvSpPr>
          <p:cNvPr id="1256" name="Google Shape;1256;p1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p1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Takeaways</a:t>
            </a:r>
            <a:endParaRPr>
              <a:solidFill>
                <a:schemeClr val="lt1"/>
              </a:solidFill>
            </a:endParaRPr>
          </a:p>
        </p:txBody>
      </p:sp>
      <p:sp>
        <p:nvSpPr>
          <p:cNvPr id="1262" name="Google Shape;1262;p140"/>
          <p:cNvSpPr txBox="1"/>
          <p:nvPr>
            <p:ph idx="1" type="body"/>
          </p:nvPr>
        </p:nvSpPr>
        <p:spPr>
          <a:xfrm>
            <a:off x="311700" y="1152475"/>
            <a:ext cx="8520600" cy="3759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Utilizing additional context allows for improvement of lexical simplification systems</a:t>
            </a:r>
            <a:endParaRPr>
              <a:solidFill>
                <a:schemeClr val="lt1"/>
              </a:solidFill>
            </a:endParaRPr>
          </a:p>
          <a:p>
            <a:pPr indent="0" lvl="0" marL="457200" rtl="0" algn="l">
              <a:spcBef>
                <a:spcPts val="0"/>
              </a:spcBef>
              <a:spcAft>
                <a:spcPts val="0"/>
              </a:spcAft>
              <a:buNone/>
            </a:pPr>
            <a:r>
              <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Incorporating diverse candidate generation and re-ranking increases performance of neural sentence simplification models</a:t>
            </a:r>
            <a:endParaRPr>
              <a:solidFill>
                <a:schemeClr val="lt1"/>
              </a:solidFill>
            </a:endParaRPr>
          </a:p>
          <a:p>
            <a:pPr indent="0" lvl="0" marL="457200" rtl="0" algn="l">
              <a:spcBef>
                <a:spcPts val="0"/>
              </a:spcBef>
              <a:spcAft>
                <a:spcPts val="0"/>
              </a:spcAft>
              <a:buNone/>
            </a:pPr>
            <a:r>
              <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Leveraging pre-trained language models to estimate the quality of sentence simplification outputs improves correlation with human judgments</a:t>
            </a:r>
            <a:endParaRPr>
              <a:solidFill>
                <a:schemeClr val="lt1"/>
              </a:solidFill>
            </a:endParaRPr>
          </a:p>
          <a:p>
            <a:pPr indent="0" lvl="0" marL="0" rtl="0" algn="l">
              <a:spcBef>
                <a:spcPts val="0"/>
              </a:spcBef>
              <a:spcAft>
                <a:spcPts val="0"/>
              </a:spcAft>
              <a:buNone/>
            </a:pPr>
            <a:r>
              <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Reformulating text simplification as a retrieval task has the potential to make the problem more practically useful</a:t>
            </a:r>
            <a:endParaRPr>
              <a:solidFill>
                <a:schemeClr val="lt1"/>
              </a:solidFill>
            </a:endParaRPr>
          </a:p>
        </p:txBody>
      </p:sp>
      <p:sp>
        <p:nvSpPr>
          <p:cNvPr id="1263" name="Google Shape;1263;p1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1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Relevant Publications</a:t>
            </a:r>
            <a:endParaRPr>
              <a:solidFill>
                <a:schemeClr val="lt1"/>
              </a:solidFill>
            </a:endParaRPr>
          </a:p>
        </p:txBody>
      </p:sp>
      <p:sp>
        <p:nvSpPr>
          <p:cNvPr id="1269" name="Google Shape;1269;p141"/>
          <p:cNvSpPr txBox="1"/>
          <p:nvPr>
            <p:ph idx="1" type="body"/>
          </p:nvPr>
        </p:nvSpPr>
        <p:spPr>
          <a:xfrm>
            <a:off x="311700" y="1152475"/>
            <a:ext cx="8520600" cy="388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200">
                <a:solidFill>
                  <a:schemeClr val="lt1"/>
                </a:solidFill>
              </a:rPr>
              <a:t>Reno Kriz</a:t>
            </a:r>
            <a:r>
              <a:rPr lang="en" sz="1200">
                <a:solidFill>
                  <a:schemeClr val="lt1"/>
                </a:solidFill>
              </a:rPr>
              <a:t>, Eleni Miltsakaki, Marianna Apidianaki, and Chris Callison-Burch. </a:t>
            </a:r>
            <a:r>
              <a:rPr i="1" lang="en" sz="1200">
                <a:solidFill>
                  <a:schemeClr val="lt1"/>
                </a:solidFill>
              </a:rPr>
              <a:t>Simplification using paraphrases and context-based lexical substitution</a:t>
            </a:r>
            <a:r>
              <a:rPr lang="en" sz="1200">
                <a:solidFill>
                  <a:schemeClr val="lt1"/>
                </a:solidFill>
              </a:rPr>
              <a:t>. In NAACL 2018.</a:t>
            </a:r>
            <a:endParaRPr sz="1200">
              <a:solidFill>
                <a:schemeClr val="lt1"/>
              </a:solidFill>
            </a:endParaRPr>
          </a:p>
          <a:p>
            <a:pPr indent="0" lvl="0" marL="45720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b="1" lang="en" sz="1200">
                <a:solidFill>
                  <a:schemeClr val="lt1"/>
                </a:solidFill>
              </a:rPr>
              <a:t>Reno Kriz</a:t>
            </a:r>
            <a:r>
              <a:rPr lang="en" sz="1200">
                <a:solidFill>
                  <a:schemeClr val="lt1"/>
                </a:solidFill>
              </a:rPr>
              <a:t>, João Sedoc, Marianna Apidianaki, Carolina Zheng, Gaurav Kumar, Eleni Miltsakaki, and Chris Callison-Burch. </a:t>
            </a:r>
            <a:r>
              <a:rPr i="1" lang="en" sz="1200">
                <a:solidFill>
                  <a:schemeClr val="lt1"/>
                </a:solidFill>
              </a:rPr>
              <a:t>Complexity-weighted loss and diverse reranking for sentence simplification</a:t>
            </a:r>
            <a:r>
              <a:rPr lang="en" sz="1200">
                <a:solidFill>
                  <a:schemeClr val="lt1"/>
                </a:solidFill>
              </a:rPr>
              <a:t>. In NAACL 2019.</a:t>
            </a:r>
            <a:endParaRPr sz="1200">
              <a:solidFill>
                <a:schemeClr val="lt1"/>
              </a:solidFill>
            </a:endParaRPr>
          </a:p>
          <a:p>
            <a:pPr indent="0" lvl="0" marL="45720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lang="en" sz="1200">
                <a:solidFill>
                  <a:schemeClr val="lt1"/>
                </a:solidFill>
              </a:rPr>
              <a:t>Daphne Ippolito*, </a:t>
            </a:r>
            <a:r>
              <a:rPr b="1" lang="en" sz="1200">
                <a:solidFill>
                  <a:schemeClr val="lt1"/>
                </a:solidFill>
              </a:rPr>
              <a:t>Reno Kriz</a:t>
            </a:r>
            <a:r>
              <a:rPr lang="en" sz="1200">
                <a:solidFill>
                  <a:schemeClr val="lt1"/>
                </a:solidFill>
              </a:rPr>
              <a:t>*, Maria Kustikova, João Sedoc, and Chris Callison-Burch. </a:t>
            </a:r>
            <a:r>
              <a:rPr i="1" lang="en" sz="1200">
                <a:solidFill>
                  <a:schemeClr val="lt1"/>
                </a:solidFill>
              </a:rPr>
              <a:t>Comparison of Diverse Decoding Methods from Conditional Language Models</a:t>
            </a:r>
            <a:r>
              <a:rPr lang="en" sz="1200">
                <a:solidFill>
                  <a:schemeClr val="lt1"/>
                </a:solidFill>
              </a:rPr>
              <a:t>. In ACL 2019.</a:t>
            </a:r>
            <a:endParaRPr sz="1200">
              <a:solidFill>
                <a:schemeClr val="lt1"/>
              </a:solidFill>
            </a:endParaRPr>
          </a:p>
          <a:p>
            <a:pPr indent="0" lvl="0" marL="45720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b="1" lang="en" sz="1200">
                <a:solidFill>
                  <a:schemeClr val="lt1"/>
                </a:solidFill>
              </a:rPr>
              <a:t>Reno Kriz,</a:t>
            </a:r>
            <a:r>
              <a:rPr lang="en" sz="1200">
                <a:solidFill>
                  <a:schemeClr val="lt1"/>
                </a:solidFill>
              </a:rPr>
              <a:t> Marianna Apidianaki, and Chris Callison-Burch. </a:t>
            </a:r>
            <a:r>
              <a:rPr i="1" lang="en" sz="1200">
                <a:solidFill>
                  <a:schemeClr val="lt1"/>
                </a:solidFill>
              </a:rPr>
              <a:t>Simple-QE: Better Automatic Quality Estimation for Text Simplification</a:t>
            </a:r>
            <a:r>
              <a:rPr lang="en" sz="1200">
                <a:solidFill>
                  <a:schemeClr val="lt1"/>
                </a:solidFill>
              </a:rPr>
              <a:t>. arXiv 2020.</a:t>
            </a:r>
            <a:endParaRPr sz="1200">
              <a:solidFill>
                <a:schemeClr val="lt1"/>
              </a:solidFill>
            </a:endParaRPr>
          </a:p>
          <a:p>
            <a:pPr indent="0" lvl="0" marL="45720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b="1" lang="en" sz="1200">
                <a:solidFill>
                  <a:schemeClr val="lt1"/>
                </a:solidFill>
              </a:rPr>
              <a:t>Reno Kriz</a:t>
            </a:r>
            <a:r>
              <a:rPr lang="en" sz="1200">
                <a:solidFill>
                  <a:schemeClr val="lt1"/>
                </a:solidFill>
              </a:rPr>
              <a:t>, Eleni Miltsakaki, Jaime Rojas, Rebecca Iglesias-Flores, Megha Mishra, Marianna Apidianaki, and Chris Callison-Burch. </a:t>
            </a:r>
            <a:r>
              <a:rPr i="1" lang="en" sz="1200">
                <a:solidFill>
                  <a:schemeClr val="lt1"/>
                </a:solidFill>
              </a:rPr>
              <a:t>Recasting Text Simplification as a Document Retrieval Task</a:t>
            </a:r>
            <a:r>
              <a:rPr lang="en" sz="1200">
                <a:solidFill>
                  <a:schemeClr val="lt1"/>
                </a:solidFill>
              </a:rPr>
              <a:t>. arXiv 2021.</a:t>
            </a:r>
            <a:endParaRPr sz="1200">
              <a:solidFill>
                <a:schemeClr val="lt1"/>
              </a:solidFill>
            </a:endParaRPr>
          </a:p>
        </p:txBody>
      </p:sp>
      <p:sp>
        <p:nvSpPr>
          <p:cNvPr id="1270" name="Google Shape;1270;p1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Limitations of Current Formulation</a:t>
            </a:r>
            <a:endParaRPr>
              <a:solidFill>
                <a:schemeClr val="lt1"/>
              </a:solidFill>
            </a:endParaRPr>
          </a:p>
        </p:txBody>
      </p:sp>
      <p:sp>
        <p:nvSpPr>
          <p:cNvPr id="151" name="Google Shape;151;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Clr>
                <a:schemeClr val="lt1"/>
              </a:buClr>
              <a:buSzPts val="1800"/>
              <a:buChar char="●"/>
            </a:pPr>
            <a:r>
              <a:rPr lang="en">
                <a:solidFill>
                  <a:schemeClr val="lt1"/>
                </a:solidFill>
              </a:rPr>
              <a:t>“Complexity” is not a binary notion</a:t>
            </a:r>
            <a:endParaRPr>
              <a:solidFill>
                <a:schemeClr val="lt1"/>
              </a:solidFill>
            </a:endParaRPr>
          </a:p>
          <a:p>
            <a:pPr indent="-317500" lvl="1" marL="914400" rtl="0" algn="l">
              <a:lnSpc>
                <a:spcPct val="100000"/>
              </a:lnSpc>
              <a:spcBef>
                <a:spcPts val="0"/>
              </a:spcBef>
              <a:spcAft>
                <a:spcPts val="0"/>
              </a:spcAft>
              <a:buClr>
                <a:schemeClr val="lt1"/>
              </a:buClr>
              <a:buSzPts val="1400"/>
              <a:buChar char="○"/>
            </a:pPr>
            <a:r>
              <a:rPr lang="en">
                <a:solidFill>
                  <a:schemeClr val="lt1"/>
                </a:solidFill>
              </a:rPr>
              <a:t>What is complex often varies by individual</a:t>
            </a:r>
            <a:endParaRPr>
              <a:solidFill>
                <a:schemeClr val="lt1"/>
              </a:solidFill>
            </a:endParaRPr>
          </a:p>
          <a:p>
            <a:pPr indent="0" lvl="0" marL="457200" rtl="0" algn="l">
              <a:lnSpc>
                <a:spcPct val="100000"/>
              </a:lnSpc>
              <a:spcBef>
                <a:spcPts val="0"/>
              </a:spcBef>
              <a:spcAft>
                <a:spcPts val="0"/>
              </a:spcAft>
              <a:buNone/>
            </a:pPr>
            <a:r>
              <a:t/>
            </a:r>
            <a:endParaRPr>
              <a:solidFill>
                <a:schemeClr val="lt1"/>
              </a:solidFill>
            </a:endParaRPr>
          </a:p>
          <a:p>
            <a:pPr indent="-342900" lvl="0" marL="457200" rtl="0" algn="l">
              <a:lnSpc>
                <a:spcPct val="100000"/>
              </a:lnSpc>
              <a:spcBef>
                <a:spcPts val="0"/>
              </a:spcBef>
              <a:spcAft>
                <a:spcPts val="0"/>
              </a:spcAft>
              <a:buClr>
                <a:schemeClr val="lt1"/>
              </a:buClr>
              <a:buSzPts val="1800"/>
              <a:buChar char="●"/>
            </a:pPr>
            <a:r>
              <a:rPr lang="en">
                <a:solidFill>
                  <a:schemeClr val="lt1"/>
                </a:solidFill>
              </a:rPr>
              <a:t>Many expressions cannot be satisfactorily transformed into simpler language</a:t>
            </a:r>
            <a:endParaRPr>
              <a:solidFill>
                <a:schemeClr val="lt1"/>
              </a:solidFill>
            </a:endParaRPr>
          </a:p>
          <a:p>
            <a:pPr indent="-317500" lvl="1" marL="914400" rtl="0" algn="l">
              <a:lnSpc>
                <a:spcPct val="100000"/>
              </a:lnSpc>
              <a:spcBef>
                <a:spcPts val="0"/>
              </a:spcBef>
              <a:spcAft>
                <a:spcPts val="0"/>
              </a:spcAft>
              <a:buClr>
                <a:schemeClr val="lt1"/>
              </a:buClr>
              <a:buSzPts val="1400"/>
              <a:buChar char="○"/>
            </a:pPr>
            <a:r>
              <a:rPr lang="en">
                <a:solidFill>
                  <a:schemeClr val="lt1"/>
                </a:solidFill>
              </a:rPr>
              <a:t>E.g. </a:t>
            </a:r>
            <a:r>
              <a:rPr i="1" lang="en">
                <a:solidFill>
                  <a:schemeClr val="lt1"/>
                </a:solidFill>
              </a:rPr>
              <a:t>algorithm</a:t>
            </a:r>
            <a:r>
              <a:rPr lang="en">
                <a:solidFill>
                  <a:schemeClr val="lt1"/>
                </a:solidFill>
              </a:rPr>
              <a:t>,</a:t>
            </a:r>
            <a:r>
              <a:rPr lang="en">
                <a:solidFill>
                  <a:schemeClr val="lt1"/>
                </a:solidFill>
              </a:rPr>
              <a:t> </a:t>
            </a:r>
            <a:r>
              <a:rPr i="1" lang="en">
                <a:solidFill>
                  <a:schemeClr val="lt1"/>
                </a:solidFill>
              </a:rPr>
              <a:t>machine learning</a:t>
            </a:r>
            <a:endParaRPr>
              <a:solidFill>
                <a:schemeClr val="lt1"/>
              </a:solidFill>
            </a:endParaRPr>
          </a:p>
        </p:txBody>
      </p:sp>
      <p:sp>
        <p:nvSpPr>
          <p:cNvPr id="152" name="Google Shape;152;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p1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Thanks to my collaborators!</a:t>
            </a:r>
            <a:endParaRPr>
              <a:solidFill>
                <a:schemeClr val="lt1"/>
              </a:solidFill>
            </a:endParaRPr>
          </a:p>
        </p:txBody>
      </p:sp>
      <p:pic>
        <p:nvPicPr>
          <p:cNvPr id="1276" name="Google Shape;1276;p142"/>
          <p:cNvPicPr preferRelativeResize="0"/>
          <p:nvPr/>
        </p:nvPicPr>
        <p:blipFill>
          <a:blip r:embed="rId3">
            <a:alphaModFix/>
          </a:blip>
          <a:stretch>
            <a:fillRect/>
          </a:stretch>
        </p:blipFill>
        <p:spPr>
          <a:xfrm>
            <a:off x="1662725" y="1736988"/>
            <a:ext cx="890578" cy="1249950"/>
          </a:xfrm>
          <a:prstGeom prst="rect">
            <a:avLst/>
          </a:prstGeom>
          <a:noFill/>
          <a:ln>
            <a:noFill/>
          </a:ln>
        </p:spPr>
      </p:pic>
      <p:pic>
        <p:nvPicPr>
          <p:cNvPr id="1277" name="Google Shape;1277;p142"/>
          <p:cNvPicPr preferRelativeResize="0"/>
          <p:nvPr/>
        </p:nvPicPr>
        <p:blipFill>
          <a:blip r:embed="rId4">
            <a:alphaModFix/>
          </a:blip>
          <a:stretch>
            <a:fillRect/>
          </a:stretch>
        </p:blipFill>
        <p:spPr>
          <a:xfrm>
            <a:off x="6403625" y="1736988"/>
            <a:ext cx="930194" cy="1249950"/>
          </a:xfrm>
          <a:prstGeom prst="rect">
            <a:avLst/>
          </a:prstGeom>
          <a:noFill/>
          <a:ln>
            <a:noFill/>
          </a:ln>
        </p:spPr>
      </p:pic>
      <p:pic>
        <p:nvPicPr>
          <p:cNvPr id="1278" name="Google Shape;1278;p142"/>
          <p:cNvPicPr preferRelativeResize="0"/>
          <p:nvPr/>
        </p:nvPicPr>
        <p:blipFill rotWithShape="1">
          <a:blip r:embed="rId5">
            <a:alphaModFix/>
          </a:blip>
          <a:srcRect b="0" l="0" r="11174" t="0"/>
          <a:stretch/>
        </p:blipFill>
        <p:spPr>
          <a:xfrm>
            <a:off x="3142675" y="1736975"/>
            <a:ext cx="1110293" cy="1249951"/>
          </a:xfrm>
          <a:prstGeom prst="rect">
            <a:avLst/>
          </a:prstGeom>
          <a:noFill/>
          <a:ln>
            <a:noFill/>
          </a:ln>
        </p:spPr>
      </p:pic>
      <p:pic>
        <p:nvPicPr>
          <p:cNvPr id="1279" name="Google Shape;1279;p142"/>
          <p:cNvPicPr preferRelativeResize="0"/>
          <p:nvPr/>
        </p:nvPicPr>
        <p:blipFill>
          <a:blip r:embed="rId6">
            <a:alphaModFix/>
          </a:blip>
          <a:stretch>
            <a:fillRect/>
          </a:stretch>
        </p:blipFill>
        <p:spPr>
          <a:xfrm>
            <a:off x="4842351" y="1714145"/>
            <a:ext cx="971899" cy="1295654"/>
          </a:xfrm>
          <a:prstGeom prst="rect">
            <a:avLst/>
          </a:prstGeom>
          <a:noFill/>
          <a:ln>
            <a:noFill/>
          </a:ln>
        </p:spPr>
      </p:pic>
      <p:sp>
        <p:nvSpPr>
          <p:cNvPr id="1280" name="Google Shape;1280;p1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p1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Thanks to my collaborators!</a:t>
            </a:r>
            <a:endParaRPr>
              <a:solidFill>
                <a:schemeClr val="lt1"/>
              </a:solidFill>
            </a:endParaRPr>
          </a:p>
        </p:txBody>
      </p:sp>
      <p:pic>
        <p:nvPicPr>
          <p:cNvPr id="1286" name="Google Shape;1286;p143"/>
          <p:cNvPicPr preferRelativeResize="0"/>
          <p:nvPr/>
        </p:nvPicPr>
        <p:blipFill>
          <a:blip r:embed="rId3">
            <a:alphaModFix/>
          </a:blip>
          <a:stretch>
            <a:fillRect/>
          </a:stretch>
        </p:blipFill>
        <p:spPr>
          <a:xfrm>
            <a:off x="1662725" y="1736988"/>
            <a:ext cx="890578" cy="1249950"/>
          </a:xfrm>
          <a:prstGeom prst="rect">
            <a:avLst/>
          </a:prstGeom>
          <a:noFill/>
          <a:ln>
            <a:noFill/>
          </a:ln>
        </p:spPr>
      </p:pic>
      <p:pic>
        <p:nvPicPr>
          <p:cNvPr id="1287" name="Google Shape;1287;p143"/>
          <p:cNvPicPr preferRelativeResize="0"/>
          <p:nvPr/>
        </p:nvPicPr>
        <p:blipFill>
          <a:blip r:embed="rId4">
            <a:alphaModFix/>
          </a:blip>
          <a:stretch>
            <a:fillRect/>
          </a:stretch>
        </p:blipFill>
        <p:spPr>
          <a:xfrm>
            <a:off x="6403625" y="1736988"/>
            <a:ext cx="930194" cy="1249950"/>
          </a:xfrm>
          <a:prstGeom prst="rect">
            <a:avLst/>
          </a:prstGeom>
          <a:noFill/>
          <a:ln>
            <a:noFill/>
          </a:ln>
        </p:spPr>
      </p:pic>
      <p:pic>
        <p:nvPicPr>
          <p:cNvPr id="1288" name="Google Shape;1288;p143"/>
          <p:cNvPicPr preferRelativeResize="0"/>
          <p:nvPr/>
        </p:nvPicPr>
        <p:blipFill rotWithShape="1">
          <a:blip r:embed="rId5">
            <a:alphaModFix/>
          </a:blip>
          <a:srcRect b="0" l="0" r="11174" t="0"/>
          <a:stretch/>
        </p:blipFill>
        <p:spPr>
          <a:xfrm>
            <a:off x="3142675" y="1736975"/>
            <a:ext cx="1110293" cy="1249951"/>
          </a:xfrm>
          <a:prstGeom prst="rect">
            <a:avLst/>
          </a:prstGeom>
          <a:noFill/>
          <a:ln>
            <a:noFill/>
          </a:ln>
        </p:spPr>
      </p:pic>
      <p:pic>
        <p:nvPicPr>
          <p:cNvPr id="1289" name="Google Shape;1289;p143"/>
          <p:cNvPicPr preferRelativeResize="0"/>
          <p:nvPr/>
        </p:nvPicPr>
        <p:blipFill>
          <a:blip r:embed="rId6">
            <a:alphaModFix/>
          </a:blip>
          <a:stretch>
            <a:fillRect/>
          </a:stretch>
        </p:blipFill>
        <p:spPr>
          <a:xfrm>
            <a:off x="4842351" y="1714145"/>
            <a:ext cx="971899" cy="1295654"/>
          </a:xfrm>
          <a:prstGeom prst="rect">
            <a:avLst/>
          </a:prstGeom>
          <a:noFill/>
          <a:ln>
            <a:noFill/>
          </a:ln>
        </p:spPr>
      </p:pic>
      <p:pic>
        <p:nvPicPr>
          <p:cNvPr id="1290" name="Google Shape;1290;p143"/>
          <p:cNvPicPr preferRelativeResize="0"/>
          <p:nvPr/>
        </p:nvPicPr>
        <p:blipFill>
          <a:blip r:embed="rId7">
            <a:alphaModFix/>
          </a:blip>
          <a:stretch>
            <a:fillRect/>
          </a:stretch>
        </p:blipFill>
        <p:spPr>
          <a:xfrm>
            <a:off x="4852425" y="3462250"/>
            <a:ext cx="971900" cy="971900"/>
          </a:xfrm>
          <a:prstGeom prst="rect">
            <a:avLst/>
          </a:prstGeom>
          <a:noFill/>
          <a:ln>
            <a:noFill/>
          </a:ln>
        </p:spPr>
      </p:pic>
      <p:pic>
        <p:nvPicPr>
          <p:cNvPr id="1291" name="Google Shape;1291;p143"/>
          <p:cNvPicPr preferRelativeResize="0"/>
          <p:nvPr/>
        </p:nvPicPr>
        <p:blipFill>
          <a:blip r:embed="rId8">
            <a:alphaModFix/>
          </a:blip>
          <a:stretch>
            <a:fillRect/>
          </a:stretch>
        </p:blipFill>
        <p:spPr>
          <a:xfrm>
            <a:off x="1786925" y="3462275"/>
            <a:ext cx="971900" cy="971900"/>
          </a:xfrm>
          <a:prstGeom prst="rect">
            <a:avLst/>
          </a:prstGeom>
          <a:noFill/>
          <a:ln>
            <a:noFill/>
          </a:ln>
        </p:spPr>
      </p:pic>
      <p:pic>
        <p:nvPicPr>
          <p:cNvPr id="1292" name="Google Shape;1292;p143"/>
          <p:cNvPicPr preferRelativeResize="0"/>
          <p:nvPr/>
        </p:nvPicPr>
        <p:blipFill>
          <a:blip r:embed="rId9">
            <a:alphaModFix/>
          </a:blip>
          <a:stretch>
            <a:fillRect/>
          </a:stretch>
        </p:blipFill>
        <p:spPr>
          <a:xfrm>
            <a:off x="6385175" y="3462250"/>
            <a:ext cx="971900" cy="971900"/>
          </a:xfrm>
          <a:prstGeom prst="rect">
            <a:avLst/>
          </a:prstGeom>
          <a:noFill/>
          <a:ln>
            <a:noFill/>
          </a:ln>
        </p:spPr>
      </p:pic>
      <p:sp>
        <p:nvSpPr>
          <p:cNvPr id="1293" name="Google Shape;1293;p1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pic>
        <p:nvPicPr>
          <p:cNvPr id="1294" name="Google Shape;1294;p143"/>
          <p:cNvPicPr preferRelativeResize="0"/>
          <p:nvPr/>
        </p:nvPicPr>
        <p:blipFill>
          <a:blip r:embed="rId10">
            <a:alphaModFix/>
          </a:blip>
          <a:stretch>
            <a:fillRect/>
          </a:stretch>
        </p:blipFill>
        <p:spPr>
          <a:xfrm>
            <a:off x="3319674" y="3462274"/>
            <a:ext cx="971901" cy="971901"/>
          </a:xfrm>
          <a:prstGeom prst="rect">
            <a:avLst/>
          </a:prstGeom>
          <a:noFill/>
          <a:ln>
            <a:noFill/>
          </a:ln>
        </p:spPr>
      </p:pic>
      <p:pic>
        <p:nvPicPr>
          <p:cNvPr id="1295" name="Google Shape;1295;p143"/>
          <p:cNvPicPr preferRelativeResize="0"/>
          <p:nvPr/>
        </p:nvPicPr>
        <p:blipFill>
          <a:blip r:embed="rId11">
            <a:alphaModFix/>
          </a:blip>
          <a:stretch>
            <a:fillRect/>
          </a:stretch>
        </p:blipFill>
        <p:spPr>
          <a:xfrm>
            <a:off x="7917925" y="3462250"/>
            <a:ext cx="971900" cy="971900"/>
          </a:xfrm>
          <a:prstGeom prst="rect">
            <a:avLst/>
          </a:prstGeom>
          <a:noFill/>
          <a:ln>
            <a:noFill/>
          </a:ln>
        </p:spPr>
      </p:pic>
      <p:pic>
        <p:nvPicPr>
          <p:cNvPr id="1296" name="Google Shape;1296;p143"/>
          <p:cNvPicPr preferRelativeResize="0"/>
          <p:nvPr/>
        </p:nvPicPr>
        <p:blipFill>
          <a:blip r:embed="rId12">
            <a:alphaModFix/>
          </a:blip>
          <a:stretch>
            <a:fillRect/>
          </a:stretch>
        </p:blipFill>
        <p:spPr>
          <a:xfrm>
            <a:off x="254175" y="3462275"/>
            <a:ext cx="971900" cy="971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222222"/>
                </a:solidFill>
              </a:rPr>
              <a:t>Thesis Statement</a:t>
            </a:r>
            <a:endParaRPr>
              <a:solidFill>
                <a:srgbClr val="222222"/>
              </a:solidFill>
            </a:endParaRPr>
          </a:p>
        </p:txBody>
      </p:sp>
      <p:sp>
        <p:nvSpPr>
          <p:cNvPr id="158" name="Google Shape;158;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9" name="Google Shape;159;p26"/>
          <p:cNvSpPr/>
          <p:nvPr/>
        </p:nvSpPr>
        <p:spPr>
          <a:xfrm>
            <a:off x="311700" y="1838325"/>
            <a:ext cx="8160900" cy="1686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lt1"/>
                </a:solidFill>
              </a:rPr>
              <a:t>In this thesis, we claim that the textual complexity at any level is not a static value, but instead is influenced both by the surrounding text and especially the knowledge of a particular reader. Thus, in order to create a practically useful simplification system, it is critical to be able to adjust the outputs of our models depending on the situation.</a:t>
            </a:r>
            <a:endParaRPr sz="230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Thesis</a:t>
            </a:r>
            <a:r>
              <a:rPr lang="en">
                <a:solidFill>
                  <a:schemeClr val="lt1"/>
                </a:solidFill>
              </a:rPr>
              <a:t> Outline</a:t>
            </a:r>
            <a:endParaRPr>
              <a:solidFill>
                <a:schemeClr val="lt1"/>
              </a:solidFill>
            </a:endParaRPr>
          </a:p>
        </p:txBody>
      </p:sp>
      <p:sp>
        <p:nvSpPr>
          <p:cNvPr id="165" name="Google Shape;165;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Thesis</a:t>
            </a:r>
            <a:r>
              <a:rPr lang="en">
                <a:solidFill>
                  <a:schemeClr val="lt1"/>
                </a:solidFill>
              </a:rPr>
              <a:t> Outline</a:t>
            </a:r>
            <a:endParaRPr>
              <a:solidFill>
                <a:schemeClr val="lt1"/>
              </a:solidFill>
            </a:endParaRPr>
          </a:p>
        </p:txBody>
      </p:sp>
      <p:sp>
        <p:nvSpPr>
          <p:cNvPr id="171" name="Google Shape;171;p28"/>
          <p:cNvSpPr txBox="1"/>
          <p:nvPr>
            <p:ph idx="1" type="body"/>
          </p:nvPr>
        </p:nvSpPr>
        <p:spPr>
          <a:xfrm>
            <a:off x="311700" y="1152475"/>
            <a:ext cx="8760300" cy="3416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Clr>
                <a:schemeClr val="lt1"/>
              </a:buClr>
              <a:buSzPts val="1800"/>
              <a:buAutoNum type="arabicPeriod"/>
            </a:pPr>
            <a:r>
              <a:rPr lang="en">
                <a:solidFill>
                  <a:schemeClr val="lt1"/>
                </a:solidFill>
              </a:rPr>
              <a:t>Simplification using Paraphrases and Context-based Lexical Substitution</a:t>
            </a:r>
            <a:endParaRPr>
              <a:solidFill>
                <a:schemeClr val="lt1"/>
              </a:solidFill>
            </a:endParaRPr>
          </a:p>
        </p:txBody>
      </p:sp>
      <p:sp>
        <p:nvSpPr>
          <p:cNvPr id="172" name="Google Shape;172;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Thesis</a:t>
            </a:r>
            <a:r>
              <a:rPr lang="en">
                <a:solidFill>
                  <a:schemeClr val="lt1"/>
                </a:solidFill>
              </a:rPr>
              <a:t> Outline</a:t>
            </a:r>
            <a:endParaRPr>
              <a:solidFill>
                <a:schemeClr val="lt1"/>
              </a:solidFill>
            </a:endParaRPr>
          </a:p>
        </p:txBody>
      </p:sp>
      <p:sp>
        <p:nvSpPr>
          <p:cNvPr id="178" name="Google Shape;178;p29"/>
          <p:cNvSpPr txBox="1"/>
          <p:nvPr>
            <p:ph idx="1" type="body"/>
          </p:nvPr>
        </p:nvSpPr>
        <p:spPr>
          <a:xfrm>
            <a:off x="311700" y="1152475"/>
            <a:ext cx="8760300" cy="3416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Clr>
                <a:schemeClr val="lt1"/>
              </a:buClr>
              <a:buSzPts val="1800"/>
              <a:buAutoNum type="arabicPeriod"/>
            </a:pPr>
            <a:r>
              <a:rPr lang="en">
                <a:solidFill>
                  <a:schemeClr val="lt1"/>
                </a:solidFill>
              </a:rPr>
              <a:t>Simplification using Paraphrases and Context-based Lexical Substitution</a:t>
            </a:r>
            <a:endParaRPr>
              <a:solidFill>
                <a:schemeClr val="lt1"/>
              </a:solidFill>
            </a:endParaRPr>
          </a:p>
          <a:p>
            <a:pPr indent="0" lvl="0" marL="914400" rtl="0" algn="l">
              <a:lnSpc>
                <a:spcPct val="100000"/>
              </a:lnSpc>
              <a:spcBef>
                <a:spcPts val="0"/>
              </a:spcBef>
              <a:spcAft>
                <a:spcPts val="0"/>
              </a:spcAft>
              <a:buNone/>
            </a:pPr>
            <a:r>
              <a:t/>
            </a:r>
            <a:endParaRPr>
              <a:solidFill>
                <a:schemeClr val="lt1"/>
              </a:solidFill>
            </a:endParaRPr>
          </a:p>
          <a:p>
            <a:pPr indent="-342900" lvl="0" marL="457200" rtl="0" algn="l">
              <a:lnSpc>
                <a:spcPct val="100000"/>
              </a:lnSpc>
              <a:spcBef>
                <a:spcPts val="0"/>
              </a:spcBef>
              <a:spcAft>
                <a:spcPts val="0"/>
              </a:spcAft>
              <a:buClr>
                <a:schemeClr val="lt1"/>
              </a:buClr>
              <a:buSzPts val="1800"/>
              <a:buAutoNum type="arabicPeriod"/>
            </a:pPr>
            <a:r>
              <a:rPr lang="en">
                <a:solidFill>
                  <a:schemeClr val="lt1"/>
                </a:solidFill>
              </a:rPr>
              <a:t>Modeling and Evaluation of Sentence Simplification</a:t>
            </a:r>
            <a:endParaRPr>
              <a:solidFill>
                <a:schemeClr val="lt1"/>
              </a:solidFill>
            </a:endParaRPr>
          </a:p>
          <a:p>
            <a:pPr indent="0" lvl="0" marL="0" rtl="0" algn="l">
              <a:lnSpc>
                <a:spcPct val="100000"/>
              </a:lnSpc>
              <a:spcBef>
                <a:spcPts val="0"/>
              </a:spcBef>
              <a:spcAft>
                <a:spcPts val="0"/>
              </a:spcAft>
              <a:buNone/>
            </a:pPr>
            <a:r>
              <a:t/>
            </a:r>
            <a:endParaRPr>
              <a:solidFill>
                <a:schemeClr val="lt1"/>
              </a:solidFill>
            </a:endParaRPr>
          </a:p>
        </p:txBody>
      </p:sp>
      <p:sp>
        <p:nvSpPr>
          <p:cNvPr id="179" name="Google Shape;179;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Thesis</a:t>
            </a:r>
            <a:r>
              <a:rPr lang="en">
                <a:solidFill>
                  <a:schemeClr val="lt1"/>
                </a:solidFill>
              </a:rPr>
              <a:t> Outline</a:t>
            </a:r>
            <a:endParaRPr>
              <a:solidFill>
                <a:schemeClr val="lt1"/>
              </a:solidFill>
            </a:endParaRPr>
          </a:p>
        </p:txBody>
      </p:sp>
      <p:sp>
        <p:nvSpPr>
          <p:cNvPr id="185" name="Google Shape;185;p30"/>
          <p:cNvSpPr txBox="1"/>
          <p:nvPr>
            <p:ph idx="1" type="body"/>
          </p:nvPr>
        </p:nvSpPr>
        <p:spPr>
          <a:xfrm>
            <a:off x="311700" y="1152475"/>
            <a:ext cx="8760300" cy="3416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Clr>
                <a:schemeClr val="lt1"/>
              </a:buClr>
              <a:buSzPts val="1800"/>
              <a:buAutoNum type="arabicPeriod"/>
            </a:pPr>
            <a:r>
              <a:rPr lang="en">
                <a:solidFill>
                  <a:schemeClr val="lt1"/>
                </a:solidFill>
              </a:rPr>
              <a:t>Simplification using Paraphrases and Context-based Lexical Substitution</a:t>
            </a:r>
            <a:endParaRPr>
              <a:solidFill>
                <a:schemeClr val="lt1"/>
              </a:solidFill>
            </a:endParaRPr>
          </a:p>
          <a:p>
            <a:pPr indent="0" lvl="0" marL="914400" rtl="0" algn="l">
              <a:lnSpc>
                <a:spcPct val="100000"/>
              </a:lnSpc>
              <a:spcBef>
                <a:spcPts val="0"/>
              </a:spcBef>
              <a:spcAft>
                <a:spcPts val="0"/>
              </a:spcAft>
              <a:buNone/>
            </a:pPr>
            <a:r>
              <a:t/>
            </a:r>
            <a:endParaRPr>
              <a:solidFill>
                <a:schemeClr val="lt1"/>
              </a:solidFill>
            </a:endParaRPr>
          </a:p>
          <a:p>
            <a:pPr indent="-342900" lvl="0" marL="457200" rtl="0" algn="l">
              <a:lnSpc>
                <a:spcPct val="100000"/>
              </a:lnSpc>
              <a:spcBef>
                <a:spcPts val="0"/>
              </a:spcBef>
              <a:spcAft>
                <a:spcPts val="0"/>
              </a:spcAft>
              <a:buClr>
                <a:schemeClr val="lt1"/>
              </a:buClr>
              <a:buSzPts val="1800"/>
              <a:buAutoNum type="arabicPeriod"/>
            </a:pPr>
            <a:r>
              <a:rPr lang="en">
                <a:solidFill>
                  <a:schemeClr val="lt1"/>
                </a:solidFill>
              </a:rPr>
              <a:t>Modeling and Evaluation of Sentence Simplification</a:t>
            </a:r>
            <a:endParaRPr>
              <a:solidFill>
                <a:schemeClr val="lt1"/>
              </a:solidFill>
            </a:endParaRPr>
          </a:p>
          <a:p>
            <a:pPr indent="0" lvl="0" marL="0" rtl="0" algn="l">
              <a:lnSpc>
                <a:spcPct val="100000"/>
              </a:lnSpc>
              <a:spcBef>
                <a:spcPts val="0"/>
              </a:spcBef>
              <a:spcAft>
                <a:spcPts val="0"/>
              </a:spcAft>
              <a:buNone/>
            </a:pPr>
            <a:r>
              <a:t/>
            </a:r>
            <a:endParaRPr>
              <a:solidFill>
                <a:schemeClr val="lt1"/>
              </a:solidFill>
            </a:endParaRPr>
          </a:p>
          <a:p>
            <a:pPr indent="-342900" lvl="0" marL="457200" rtl="0" algn="l">
              <a:lnSpc>
                <a:spcPct val="100000"/>
              </a:lnSpc>
              <a:spcBef>
                <a:spcPts val="0"/>
              </a:spcBef>
              <a:spcAft>
                <a:spcPts val="0"/>
              </a:spcAft>
              <a:buClr>
                <a:schemeClr val="lt1"/>
              </a:buClr>
              <a:buSzPts val="1800"/>
              <a:buAutoNum type="arabicPeriod"/>
            </a:pPr>
            <a:r>
              <a:rPr lang="en">
                <a:solidFill>
                  <a:schemeClr val="lt1"/>
                </a:solidFill>
              </a:rPr>
              <a:t>Recasting Text Simplification as a Retrieval Task</a:t>
            </a:r>
            <a:endParaRPr>
              <a:solidFill>
                <a:schemeClr val="lt1"/>
              </a:solidFill>
            </a:endParaRPr>
          </a:p>
        </p:txBody>
      </p:sp>
      <p:sp>
        <p:nvSpPr>
          <p:cNvPr id="186" name="Google Shape;186;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Thesis Outline</a:t>
            </a:r>
            <a:endParaRPr>
              <a:solidFill>
                <a:schemeClr val="lt1"/>
              </a:solidFill>
            </a:endParaRPr>
          </a:p>
        </p:txBody>
      </p:sp>
      <p:sp>
        <p:nvSpPr>
          <p:cNvPr id="192" name="Google Shape;192;p31"/>
          <p:cNvSpPr txBox="1"/>
          <p:nvPr>
            <p:ph idx="1" type="body"/>
          </p:nvPr>
        </p:nvSpPr>
        <p:spPr>
          <a:xfrm>
            <a:off x="311700" y="1152475"/>
            <a:ext cx="8760300" cy="3416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Clr>
                <a:schemeClr val="lt1"/>
              </a:buClr>
              <a:buSzPts val="1800"/>
              <a:buAutoNum type="arabicPeriod"/>
            </a:pPr>
            <a:r>
              <a:rPr b="1" lang="en">
                <a:solidFill>
                  <a:schemeClr val="lt1"/>
                </a:solidFill>
              </a:rPr>
              <a:t>Simplification using Paraphrases and Context-based Lexical Substitution</a:t>
            </a:r>
            <a:endParaRPr b="1">
              <a:solidFill>
                <a:schemeClr val="lt1"/>
              </a:solidFill>
            </a:endParaRPr>
          </a:p>
          <a:p>
            <a:pPr indent="0" lvl="0" marL="914400" rtl="0" algn="l">
              <a:lnSpc>
                <a:spcPct val="100000"/>
              </a:lnSpc>
              <a:spcBef>
                <a:spcPts val="0"/>
              </a:spcBef>
              <a:spcAft>
                <a:spcPts val="0"/>
              </a:spcAft>
              <a:buNone/>
            </a:pPr>
            <a:r>
              <a:t/>
            </a:r>
            <a:endParaRPr>
              <a:solidFill>
                <a:srgbClr val="FFFFFF"/>
              </a:solidFill>
            </a:endParaRPr>
          </a:p>
          <a:p>
            <a:pPr indent="-342900" lvl="0" marL="457200" rtl="0" algn="l">
              <a:lnSpc>
                <a:spcPct val="100000"/>
              </a:lnSpc>
              <a:spcBef>
                <a:spcPts val="0"/>
              </a:spcBef>
              <a:spcAft>
                <a:spcPts val="0"/>
              </a:spcAft>
              <a:buClr>
                <a:srgbClr val="999999"/>
              </a:buClr>
              <a:buSzPts val="1800"/>
              <a:buAutoNum type="arabicPeriod"/>
            </a:pPr>
            <a:r>
              <a:rPr lang="en">
                <a:solidFill>
                  <a:srgbClr val="999999"/>
                </a:solidFill>
              </a:rPr>
              <a:t>Modeling and Evaluation of Sentence Simplification</a:t>
            </a:r>
            <a:endParaRPr>
              <a:solidFill>
                <a:srgbClr val="999999"/>
              </a:solidFill>
            </a:endParaRPr>
          </a:p>
          <a:p>
            <a:pPr indent="0" lvl="0" marL="0" rtl="0" algn="l">
              <a:lnSpc>
                <a:spcPct val="100000"/>
              </a:lnSpc>
              <a:spcBef>
                <a:spcPts val="0"/>
              </a:spcBef>
              <a:spcAft>
                <a:spcPts val="0"/>
              </a:spcAft>
              <a:buNone/>
            </a:pPr>
            <a:r>
              <a:t/>
            </a:r>
            <a:endParaRPr>
              <a:solidFill>
                <a:srgbClr val="999999"/>
              </a:solidFill>
            </a:endParaRPr>
          </a:p>
          <a:p>
            <a:pPr indent="-342900" lvl="0" marL="457200" rtl="0" algn="l">
              <a:lnSpc>
                <a:spcPct val="100000"/>
              </a:lnSpc>
              <a:spcBef>
                <a:spcPts val="0"/>
              </a:spcBef>
              <a:spcAft>
                <a:spcPts val="0"/>
              </a:spcAft>
              <a:buClr>
                <a:srgbClr val="999999"/>
              </a:buClr>
              <a:buSzPts val="1800"/>
              <a:buAutoNum type="arabicPeriod"/>
            </a:pPr>
            <a:r>
              <a:rPr lang="en">
                <a:solidFill>
                  <a:srgbClr val="999999"/>
                </a:solidFill>
              </a:rPr>
              <a:t>Recasting Text Simplification as a Retrieval Task</a:t>
            </a:r>
            <a:endParaRPr>
              <a:solidFill>
                <a:srgbClr val="999999"/>
              </a:solidFill>
            </a:endParaRPr>
          </a:p>
        </p:txBody>
      </p:sp>
      <p:sp>
        <p:nvSpPr>
          <p:cNvPr id="193" name="Google Shape;193;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G</a:t>
            </a:r>
            <a:r>
              <a:rPr lang="en">
                <a:solidFill>
                  <a:schemeClr val="lt1"/>
                </a:solidFill>
              </a:rPr>
              <a:t>oal of Text Simplification</a:t>
            </a:r>
            <a:endParaRPr>
              <a:solidFill>
                <a:schemeClr val="lt1"/>
              </a:solidFill>
            </a:endParaRPr>
          </a:p>
        </p:txBody>
      </p:sp>
      <p:sp>
        <p:nvSpPr>
          <p:cNvPr id="62" name="Google Shape;62;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Lexical Simplification</a:t>
            </a:r>
            <a:endParaRPr>
              <a:solidFill>
                <a:schemeClr val="lt1"/>
              </a:solidFill>
            </a:endParaRPr>
          </a:p>
        </p:txBody>
      </p:sp>
      <p:sp>
        <p:nvSpPr>
          <p:cNvPr id="199" name="Google Shape;199;p32"/>
          <p:cNvSpPr txBox="1"/>
          <p:nvPr>
            <p:ph idx="1" type="body"/>
          </p:nvPr>
        </p:nvSpPr>
        <p:spPr>
          <a:xfrm>
            <a:off x="311700" y="1152325"/>
            <a:ext cx="3711300" cy="3416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Clr>
                <a:schemeClr val="lt1"/>
              </a:buClr>
              <a:buSzPts val="1800"/>
              <a:buChar char="●"/>
            </a:pPr>
            <a:r>
              <a:rPr lang="en">
                <a:solidFill>
                  <a:schemeClr val="lt1"/>
                </a:solidFill>
              </a:rPr>
              <a:t>The task of replacing difficult words in a text with simpler ones</a:t>
            </a:r>
            <a:endParaRPr sz="1600">
              <a:solidFill>
                <a:schemeClr val="lt1"/>
              </a:solidFill>
            </a:endParaRPr>
          </a:p>
        </p:txBody>
      </p:sp>
      <p:sp>
        <p:nvSpPr>
          <p:cNvPr id="200" name="Google Shape;200;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Lexical Simplification</a:t>
            </a:r>
            <a:endParaRPr>
              <a:solidFill>
                <a:schemeClr val="lt1"/>
              </a:solidFill>
            </a:endParaRPr>
          </a:p>
        </p:txBody>
      </p:sp>
      <p:sp>
        <p:nvSpPr>
          <p:cNvPr id="206" name="Google Shape;206;p33"/>
          <p:cNvSpPr txBox="1"/>
          <p:nvPr>
            <p:ph idx="1" type="body"/>
          </p:nvPr>
        </p:nvSpPr>
        <p:spPr>
          <a:xfrm>
            <a:off x="311700" y="1152325"/>
            <a:ext cx="3711300" cy="3416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Clr>
                <a:schemeClr val="lt1"/>
              </a:buClr>
              <a:buSzPts val="1800"/>
              <a:buChar char="●"/>
            </a:pPr>
            <a:r>
              <a:rPr lang="en">
                <a:solidFill>
                  <a:schemeClr val="lt1"/>
                </a:solidFill>
              </a:rPr>
              <a:t>The task of replacing difficult words in a text with simpler ones</a:t>
            </a:r>
            <a:endParaRPr>
              <a:solidFill>
                <a:schemeClr val="lt1"/>
              </a:solidFill>
            </a:endParaRPr>
          </a:p>
          <a:p>
            <a:pPr indent="0" lvl="0" marL="457200" rtl="0" algn="l">
              <a:lnSpc>
                <a:spcPct val="100000"/>
              </a:lnSpc>
              <a:spcBef>
                <a:spcPts val="0"/>
              </a:spcBef>
              <a:spcAft>
                <a:spcPts val="0"/>
              </a:spcAft>
              <a:buNone/>
            </a:pPr>
            <a:r>
              <a:t/>
            </a:r>
            <a:endParaRPr>
              <a:solidFill>
                <a:schemeClr val="lt1"/>
              </a:solidFill>
            </a:endParaRPr>
          </a:p>
          <a:p>
            <a:pPr indent="-342900" lvl="0" marL="457200" rtl="0" algn="l">
              <a:lnSpc>
                <a:spcPct val="100000"/>
              </a:lnSpc>
              <a:spcBef>
                <a:spcPts val="0"/>
              </a:spcBef>
              <a:spcAft>
                <a:spcPts val="0"/>
              </a:spcAft>
              <a:buClr>
                <a:schemeClr val="lt1"/>
              </a:buClr>
              <a:buSzPts val="1800"/>
              <a:buChar char="●"/>
            </a:pPr>
            <a:r>
              <a:rPr lang="en">
                <a:solidFill>
                  <a:schemeClr val="lt1"/>
                </a:solidFill>
              </a:rPr>
              <a:t>Involves two main processes</a:t>
            </a:r>
            <a:endParaRPr>
              <a:solidFill>
                <a:schemeClr val="lt1"/>
              </a:solidFill>
            </a:endParaRPr>
          </a:p>
          <a:p>
            <a:pPr indent="-317500" lvl="1" marL="914400" rtl="0" algn="l">
              <a:lnSpc>
                <a:spcPct val="100000"/>
              </a:lnSpc>
              <a:spcBef>
                <a:spcPts val="0"/>
              </a:spcBef>
              <a:spcAft>
                <a:spcPts val="0"/>
              </a:spcAft>
              <a:buClr>
                <a:schemeClr val="lt1"/>
              </a:buClr>
              <a:buSzPts val="1400"/>
              <a:buChar char="○"/>
            </a:pPr>
            <a:r>
              <a:rPr lang="en">
                <a:solidFill>
                  <a:schemeClr val="lt1"/>
                </a:solidFill>
              </a:rPr>
              <a:t>Identifying complex words</a:t>
            </a:r>
            <a:endParaRPr>
              <a:solidFill>
                <a:schemeClr val="lt1"/>
              </a:solidFill>
            </a:endParaRPr>
          </a:p>
        </p:txBody>
      </p:sp>
      <p:sp>
        <p:nvSpPr>
          <p:cNvPr id="207" name="Google Shape;207;p33"/>
          <p:cNvSpPr txBox="1"/>
          <p:nvPr/>
        </p:nvSpPr>
        <p:spPr>
          <a:xfrm>
            <a:off x="3902625" y="2133525"/>
            <a:ext cx="5177100" cy="61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 sz="1800" u="none" cap="none" strike="noStrike">
                <a:solidFill>
                  <a:schemeClr val="lt1"/>
                </a:solidFill>
              </a:rPr>
              <a:t>The museum's </a:t>
            </a:r>
            <a:r>
              <a:rPr b="1" i="0" lang="en" sz="1800" u="none" cap="none" strike="noStrike">
                <a:solidFill>
                  <a:srgbClr val="0000FF"/>
                </a:solidFill>
              </a:rPr>
              <a:t>director</a:t>
            </a:r>
            <a:r>
              <a:rPr i="0" lang="en" sz="1800" u="none" cap="none" strike="noStrike">
                <a:solidFill>
                  <a:schemeClr val="lt1"/>
                </a:solidFill>
              </a:rPr>
              <a:t> said there has never been such an </a:t>
            </a:r>
            <a:r>
              <a:rPr b="1" i="0" lang="en" sz="1800" u="none" cap="none" strike="noStrike">
                <a:solidFill>
                  <a:srgbClr val="0000FF"/>
                </a:solidFill>
              </a:rPr>
              <a:t>exhibition</a:t>
            </a:r>
            <a:r>
              <a:rPr i="0" lang="en" sz="1800" u="none" cap="none" strike="noStrike">
                <a:solidFill>
                  <a:schemeClr val="lt1"/>
                </a:solidFill>
              </a:rPr>
              <a:t> of Dutch </a:t>
            </a:r>
            <a:r>
              <a:rPr b="1" i="0" lang="en" sz="1800" u="none" cap="none" strike="noStrike">
                <a:solidFill>
                  <a:srgbClr val="0000FF"/>
                </a:solidFill>
              </a:rPr>
              <a:t>portraits</a:t>
            </a:r>
            <a:r>
              <a:rPr i="0" lang="en" sz="1800" u="none" cap="none" strike="noStrike">
                <a:solidFill>
                  <a:schemeClr val="lt1"/>
                </a:solidFill>
              </a:rPr>
              <a:t>.</a:t>
            </a:r>
            <a:endParaRPr>
              <a:solidFill>
                <a:schemeClr val="lt1"/>
              </a:solidFill>
            </a:endParaRPr>
          </a:p>
        </p:txBody>
      </p:sp>
      <p:sp>
        <p:nvSpPr>
          <p:cNvPr id="208" name="Google Shape;208;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Lexical Simplification</a:t>
            </a:r>
            <a:endParaRPr>
              <a:solidFill>
                <a:schemeClr val="lt1"/>
              </a:solidFill>
            </a:endParaRPr>
          </a:p>
        </p:txBody>
      </p:sp>
      <p:sp>
        <p:nvSpPr>
          <p:cNvPr id="214" name="Google Shape;214;p34"/>
          <p:cNvSpPr txBox="1"/>
          <p:nvPr>
            <p:ph idx="1" type="body"/>
          </p:nvPr>
        </p:nvSpPr>
        <p:spPr>
          <a:xfrm>
            <a:off x="311700" y="1152325"/>
            <a:ext cx="3711300" cy="3416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Clr>
                <a:schemeClr val="lt1"/>
              </a:buClr>
              <a:buSzPts val="1800"/>
              <a:buChar char="●"/>
            </a:pPr>
            <a:r>
              <a:rPr lang="en">
                <a:solidFill>
                  <a:schemeClr val="lt1"/>
                </a:solidFill>
              </a:rPr>
              <a:t>The task of replacing difficult words in a text with simpler ones</a:t>
            </a:r>
            <a:endParaRPr>
              <a:solidFill>
                <a:schemeClr val="lt1"/>
              </a:solidFill>
            </a:endParaRPr>
          </a:p>
          <a:p>
            <a:pPr indent="0" lvl="0" marL="457200" rtl="0" algn="l">
              <a:lnSpc>
                <a:spcPct val="100000"/>
              </a:lnSpc>
              <a:spcBef>
                <a:spcPts val="0"/>
              </a:spcBef>
              <a:spcAft>
                <a:spcPts val="0"/>
              </a:spcAft>
              <a:buNone/>
            </a:pPr>
            <a:r>
              <a:t/>
            </a:r>
            <a:endParaRPr>
              <a:solidFill>
                <a:schemeClr val="lt1"/>
              </a:solidFill>
            </a:endParaRPr>
          </a:p>
          <a:p>
            <a:pPr indent="-342900" lvl="0" marL="457200" rtl="0" algn="l">
              <a:lnSpc>
                <a:spcPct val="100000"/>
              </a:lnSpc>
              <a:spcBef>
                <a:spcPts val="0"/>
              </a:spcBef>
              <a:spcAft>
                <a:spcPts val="0"/>
              </a:spcAft>
              <a:buClr>
                <a:schemeClr val="lt1"/>
              </a:buClr>
              <a:buSzPts val="1800"/>
              <a:buChar char="●"/>
            </a:pPr>
            <a:r>
              <a:rPr lang="en">
                <a:solidFill>
                  <a:schemeClr val="lt1"/>
                </a:solidFill>
              </a:rPr>
              <a:t>Involves two main processes</a:t>
            </a:r>
            <a:endParaRPr>
              <a:solidFill>
                <a:schemeClr val="lt1"/>
              </a:solidFill>
            </a:endParaRPr>
          </a:p>
          <a:p>
            <a:pPr indent="-317500" lvl="1" marL="914400" rtl="0" algn="l">
              <a:lnSpc>
                <a:spcPct val="100000"/>
              </a:lnSpc>
              <a:spcBef>
                <a:spcPts val="0"/>
              </a:spcBef>
              <a:spcAft>
                <a:spcPts val="0"/>
              </a:spcAft>
              <a:buClr>
                <a:schemeClr val="lt1"/>
              </a:buClr>
              <a:buSzPts val="1400"/>
              <a:buChar char="○"/>
            </a:pPr>
            <a:r>
              <a:rPr lang="en">
                <a:solidFill>
                  <a:schemeClr val="lt1"/>
                </a:solidFill>
              </a:rPr>
              <a:t>Identifying complex words</a:t>
            </a:r>
            <a:endParaRPr>
              <a:solidFill>
                <a:schemeClr val="lt1"/>
              </a:solidFill>
            </a:endParaRPr>
          </a:p>
          <a:p>
            <a:pPr indent="-317500" lvl="1" marL="914400" rtl="0" algn="l">
              <a:lnSpc>
                <a:spcPct val="100000"/>
              </a:lnSpc>
              <a:spcBef>
                <a:spcPts val="0"/>
              </a:spcBef>
              <a:spcAft>
                <a:spcPts val="0"/>
              </a:spcAft>
              <a:buClr>
                <a:schemeClr val="lt1"/>
              </a:buClr>
              <a:buSzPts val="1400"/>
              <a:buChar char="○"/>
            </a:pPr>
            <a:r>
              <a:rPr lang="en">
                <a:solidFill>
                  <a:schemeClr val="lt1"/>
                </a:solidFill>
              </a:rPr>
              <a:t>Suggesting simpler substitutes that are meaning-preserving</a:t>
            </a:r>
            <a:endParaRPr>
              <a:solidFill>
                <a:schemeClr val="lt1"/>
              </a:solidFill>
            </a:endParaRPr>
          </a:p>
        </p:txBody>
      </p:sp>
      <p:sp>
        <p:nvSpPr>
          <p:cNvPr id="215" name="Google Shape;215;p34"/>
          <p:cNvSpPr txBox="1"/>
          <p:nvPr/>
        </p:nvSpPr>
        <p:spPr>
          <a:xfrm>
            <a:off x="5446025" y="2775576"/>
            <a:ext cx="1005900" cy="692400"/>
          </a:xfrm>
          <a:prstGeom prst="rect">
            <a:avLst/>
          </a:prstGeom>
          <a:noFill/>
          <a:ln cap="flat" cmpd="sng" w="9525">
            <a:solidFill>
              <a:srgbClr val="0000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Georgia"/>
                <a:ea typeface="Georgia"/>
                <a:cs typeface="Georgia"/>
                <a:sym typeface="Georgia"/>
              </a:rPr>
              <a:t>gallery </a:t>
            </a:r>
            <a:endParaRPr>
              <a:solidFill>
                <a:schemeClr val="lt1"/>
              </a:solidFill>
            </a:endParaRPr>
          </a:p>
          <a:p>
            <a:pPr indent="0" lvl="0" marL="0" marR="0" rtl="0" algn="ctr">
              <a:spcBef>
                <a:spcPts val="0"/>
              </a:spcBef>
              <a:spcAft>
                <a:spcPts val="0"/>
              </a:spcAft>
              <a:buNone/>
            </a:pPr>
            <a:r>
              <a:rPr lang="en" sz="1800">
                <a:solidFill>
                  <a:schemeClr val="lt1"/>
                </a:solidFill>
                <a:latin typeface="Georgia"/>
                <a:ea typeface="Georgia"/>
                <a:cs typeface="Georgia"/>
                <a:sym typeface="Georgia"/>
              </a:rPr>
              <a:t>show</a:t>
            </a:r>
            <a:endParaRPr>
              <a:solidFill>
                <a:schemeClr val="lt1"/>
              </a:solidFill>
            </a:endParaRPr>
          </a:p>
        </p:txBody>
      </p:sp>
      <p:sp>
        <p:nvSpPr>
          <p:cNvPr id="216" name="Google Shape;216;p34"/>
          <p:cNvSpPr txBox="1"/>
          <p:nvPr/>
        </p:nvSpPr>
        <p:spPr>
          <a:xfrm>
            <a:off x="7444875" y="2775578"/>
            <a:ext cx="1092900" cy="1009200"/>
          </a:xfrm>
          <a:prstGeom prst="rect">
            <a:avLst/>
          </a:prstGeom>
          <a:noFill/>
          <a:ln cap="flat" cmpd="sng" w="9525">
            <a:solidFill>
              <a:srgbClr val="0000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Georgia"/>
                <a:ea typeface="Georgia"/>
                <a:cs typeface="Georgia"/>
                <a:sym typeface="Georgia"/>
              </a:rPr>
              <a:t>pictures </a:t>
            </a:r>
            <a:endParaRPr>
              <a:solidFill>
                <a:schemeClr val="lt1"/>
              </a:solidFill>
            </a:endParaRPr>
          </a:p>
          <a:p>
            <a:pPr indent="0" lvl="0" marL="0" marR="0" rtl="0" algn="ctr">
              <a:spcBef>
                <a:spcPts val="0"/>
              </a:spcBef>
              <a:spcAft>
                <a:spcPts val="0"/>
              </a:spcAft>
              <a:buNone/>
            </a:pPr>
            <a:r>
              <a:rPr lang="en" sz="1800">
                <a:solidFill>
                  <a:schemeClr val="lt1"/>
                </a:solidFill>
                <a:latin typeface="Georgia"/>
                <a:ea typeface="Georgia"/>
                <a:cs typeface="Georgia"/>
                <a:sym typeface="Georgia"/>
              </a:rPr>
              <a:t>sketches</a:t>
            </a:r>
            <a:endParaRPr>
              <a:solidFill>
                <a:schemeClr val="lt1"/>
              </a:solidFill>
            </a:endParaRPr>
          </a:p>
          <a:p>
            <a:pPr indent="0" lvl="0" marL="0" marR="0" rtl="0" algn="ctr">
              <a:spcBef>
                <a:spcPts val="0"/>
              </a:spcBef>
              <a:spcAft>
                <a:spcPts val="0"/>
              </a:spcAft>
              <a:buNone/>
            </a:pPr>
            <a:r>
              <a:rPr lang="en" sz="1800">
                <a:solidFill>
                  <a:schemeClr val="lt1"/>
                </a:solidFill>
                <a:latin typeface="Georgia"/>
                <a:ea typeface="Georgia"/>
                <a:cs typeface="Georgia"/>
                <a:sym typeface="Georgia"/>
              </a:rPr>
              <a:t>images</a:t>
            </a:r>
            <a:endParaRPr>
              <a:solidFill>
                <a:schemeClr val="lt1"/>
              </a:solidFill>
            </a:endParaRPr>
          </a:p>
        </p:txBody>
      </p:sp>
      <p:sp>
        <p:nvSpPr>
          <p:cNvPr id="217" name="Google Shape;217;p34"/>
          <p:cNvSpPr txBox="1"/>
          <p:nvPr/>
        </p:nvSpPr>
        <p:spPr>
          <a:xfrm>
            <a:off x="5402525" y="1441123"/>
            <a:ext cx="1092900" cy="692400"/>
          </a:xfrm>
          <a:prstGeom prst="rect">
            <a:avLst/>
          </a:prstGeom>
          <a:noFill/>
          <a:ln cap="flat" cmpd="sng" w="9525">
            <a:solidFill>
              <a:srgbClr val="0000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 sz="1800">
                <a:solidFill>
                  <a:schemeClr val="lt1"/>
                </a:solidFill>
                <a:latin typeface="Georgia"/>
                <a:ea typeface="Georgia"/>
                <a:cs typeface="Georgia"/>
                <a:sym typeface="Georgia"/>
              </a:rPr>
              <a:t>head</a:t>
            </a:r>
            <a:endParaRPr>
              <a:solidFill>
                <a:schemeClr val="lt1"/>
              </a:solidFill>
            </a:endParaRPr>
          </a:p>
          <a:p>
            <a:pPr indent="0" lvl="0" marL="0" marR="0" rtl="0" algn="ctr">
              <a:spcBef>
                <a:spcPts val="0"/>
              </a:spcBef>
              <a:spcAft>
                <a:spcPts val="0"/>
              </a:spcAft>
              <a:buNone/>
            </a:pPr>
            <a:r>
              <a:rPr lang="en" sz="1800">
                <a:solidFill>
                  <a:schemeClr val="lt1"/>
                </a:solidFill>
                <a:latin typeface="Georgia"/>
                <a:ea typeface="Georgia"/>
                <a:cs typeface="Georgia"/>
                <a:sym typeface="Georgia"/>
              </a:rPr>
              <a:t>manager</a:t>
            </a:r>
            <a:endParaRPr>
              <a:solidFill>
                <a:schemeClr val="lt1"/>
              </a:solidFill>
            </a:endParaRPr>
          </a:p>
        </p:txBody>
      </p:sp>
      <p:sp>
        <p:nvSpPr>
          <p:cNvPr id="218" name="Google Shape;218;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
        <p:nvSpPr>
          <p:cNvPr id="219" name="Google Shape;219;p34"/>
          <p:cNvSpPr txBox="1"/>
          <p:nvPr/>
        </p:nvSpPr>
        <p:spPr>
          <a:xfrm>
            <a:off x="3902625" y="2133525"/>
            <a:ext cx="5177100" cy="484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 sz="1800" u="none" cap="none" strike="noStrike">
                <a:solidFill>
                  <a:schemeClr val="lt1"/>
                </a:solidFill>
              </a:rPr>
              <a:t>The museum's </a:t>
            </a:r>
            <a:r>
              <a:rPr b="1" i="0" lang="en" sz="1800" u="none" cap="none" strike="noStrike">
                <a:solidFill>
                  <a:srgbClr val="0000FF"/>
                </a:solidFill>
              </a:rPr>
              <a:t>director</a:t>
            </a:r>
            <a:r>
              <a:rPr i="0" lang="en" sz="1800" u="none" cap="none" strike="noStrike">
                <a:solidFill>
                  <a:schemeClr val="lt1"/>
                </a:solidFill>
              </a:rPr>
              <a:t> said there has never been such an </a:t>
            </a:r>
            <a:r>
              <a:rPr b="1" i="0" lang="en" sz="1800" u="none" cap="none" strike="noStrike">
                <a:solidFill>
                  <a:srgbClr val="0000FF"/>
                </a:solidFill>
              </a:rPr>
              <a:t>exhibition</a:t>
            </a:r>
            <a:r>
              <a:rPr i="0" lang="en" sz="1800" u="none" cap="none" strike="noStrike">
                <a:solidFill>
                  <a:schemeClr val="lt1"/>
                </a:solidFill>
              </a:rPr>
              <a:t> of Dutch </a:t>
            </a:r>
            <a:r>
              <a:rPr b="1" i="0" lang="en" sz="1800" u="none" cap="none" strike="noStrike">
                <a:solidFill>
                  <a:srgbClr val="0000FF"/>
                </a:solidFill>
              </a:rPr>
              <a:t>portraits</a:t>
            </a:r>
            <a:r>
              <a:rPr i="0" lang="en" sz="1800" u="none" cap="none" strike="noStrike">
                <a:solidFill>
                  <a:schemeClr val="lt1"/>
                </a:solidFill>
              </a:rPr>
              <a:t>.</a:t>
            </a:r>
            <a:endParaRPr>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Lexical Substitution: Method</a:t>
            </a:r>
            <a:endParaRPr>
              <a:solidFill>
                <a:schemeClr val="lt1"/>
              </a:solidFill>
            </a:endParaRPr>
          </a:p>
        </p:txBody>
      </p:sp>
      <p:sp>
        <p:nvSpPr>
          <p:cNvPr id="225" name="Google Shape;225;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For each identified complex word, extracted simplifying rules from SimplePPDB </a:t>
            </a:r>
            <a:r>
              <a:rPr lang="en">
                <a:solidFill>
                  <a:schemeClr val="lt1"/>
                </a:solidFill>
              </a:rPr>
              <a:t>(Pavlick and Callison-Burch, 2016)</a:t>
            </a:r>
            <a:endParaRPr>
              <a:solidFill>
                <a:schemeClr val="lt1"/>
              </a:solidFill>
            </a:endParaRPr>
          </a:p>
        </p:txBody>
      </p:sp>
      <p:sp>
        <p:nvSpPr>
          <p:cNvPr id="226" name="Google Shape;226;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Lexical Substitution: Method</a:t>
            </a:r>
            <a:endParaRPr>
              <a:solidFill>
                <a:schemeClr val="lt1"/>
              </a:solidFill>
            </a:endParaRPr>
          </a:p>
        </p:txBody>
      </p:sp>
      <p:sp>
        <p:nvSpPr>
          <p:cNvPr id="232" name="Google Shape;232;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For each identified complex word, extracted simplifying rules from SimplePPDB (Pavlick and Callison-Burch, 2016)</a:t>
            </a:r>
            <a:endParaRPr>
              <a:solidFill>
                <a:schemeClr val="lt1"/>
              </a:solidFill>
            </a:endParaRPr>
          </a:p>
          <a:p>
            <a:pPr indent="0" lvl="0" marL="457200" rtl="0" algn="l">
              <a:spcBef>
                <a:spcPts val="0"/>
              </a:spcBef>
              <a:spcAft>
                <a:spcPts val="0"/>
              </a:spcAft>
              <a:buNone/>
            </a:pPr>
            <a:r>
              <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Ranked synonyms by adapting the AddCos word embedding model (Melamud et al., 2015)</a:t>
            </a:r>
            <a:endParaRPr>
              <a:solidFill>
                <a:schemeClr val="lt1"/>
              </a:solidFill>
            </a:endParaRPr>
          </a:p>
        </p:txBody>
      </p:sp>
      <p:sp>
        <p:nvSpPr>
          <p:cNvPr id="233" name="Google Shape;233;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Lexical Substitution: Method</a:t>
            </a:r>
            <a:endParaRPr>
              <a:solidFill>
                <a:schemeClr val="lt1"/>
              </a:solidFill>
            </a:endParaRPr>
          </a:p>
        </p:txBody>
      </p:sp>
      <p:sp>
        <p:nvSpPr>
          <p:cNvPr id="239" name="Google Shape;239;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For each identified complex word, extracted simplifying rules from SimplePPDB </a:t>
            </a:r>
            <a:r>
              <a:rPr lang="en">
                <a:solidFill>
                  <a:schemeClr val="lt1"/>
                </a:solidFill>
              </a:rPr>
              <a:t>(Pavlick and Callison-Burch, 2016)</a:t>
            </a:r>
            <a:endParaRPr>
              <a:solidFill>
                <a:schemeClr val="lt1"/>
              </a:solidFill>
            </a:endParaRPr>
          </a:p>
          <a:p>
            <a:pPr indent="0" lvl="0" marL="457200" rtl="0" algn="l">
              <a:spcBef>
                <a:spcPts val="0"/>
              </a:spcBef>
              <a:spcAft>
                <a:spcPts val="0"/>
              </a:spcAft>
              <a:buNone/>
            </a:pPr>
            <a:r>
              <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Ranked synonyms by adapting the AddCos word embedding model (Melamud et al., 2015)</a:t>
            </a:r>
            <a:endParaRPr>
              <a:solidFill>
                <a:schemeClr val="lt1"/>
              </a:solidFill>
            </a:endParaRPr>
          </a:p>
          <a:p>
            <a:pPr indent="0" lvl="0" marL="457200" rtl="0" algn="l">
              <a:spcBef>
                <a:spcPts val="0"/>
              </a:spcBef>
              <a:spcAft>
                <a:spcPts val="0"/>
              </a:spcAft>
              <a:buNone/>
            </a:pPr>
            <a:r>
              <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Incorporated several additional features</a:t>
            </a:r>
            <a:endParaRPr>
              <a:solidFill>
                <a:schemeClr val="lt1"/>
              </a:solidFill>
            </a:endParaRPr>
          </a:p>
          <a:p>
            <a:pPr indent="-330200" lvl="1" marL="914400" rtl="0" algn="l">
              <a:spcBef>
                <a:spcPts val="0"/>
              </a:spcBef>
              <a:spcAft>
                <a:spcPts val="0"/>
              </a:spcAft>
              <a:buClr>
                <a:schemeClr val="lt1"/>
              </a:buClr>
              <a:buSzPts val="1600"/>
              <a:buChar char="○"/>
            </a:pPr>
            <a:r>
              <a:rPr lang="en" sz="1600">
                <a:solidFill>
                  <a:schemeClr val="lt1"/>
                </a:solidFill>
              </a:rPr>
              <a:t>PPDB 1.0 and 2.0 scores (Pavlick et al., 2015)</a:t>
            </a:r>
            <a:endParaRPr sz="1600">
              <a:solidFill>
                <a:schemeClr val="lt1"/>
              </a:solidFill>
            </a:endParaRPr>
          </a:p>
          <a:p>
            <a:pPr indent="-330200" lvl="1" marL="914400" rtl="0" algn="l">
              <a:spcBef>
                <a:spcPts val="0"/>
              </a:spcBef>
              <a:spcAft>
                <a:spcPts val="0"/>
              </a:spcAft>
              <a:buClr>
                <a:schemeClr val="lt1"/>
              </a:buClr>
              <a:buSzPts val="1600"/>
              <a:buChar char="○"/>
            </a:pPr>
            <a:r>
              <a:rPr lang="en" sz="1600">
                <a:solidFill>
                  <a:schemeClr val="lt1"/>
                </a:solidFill>
              </a:rPr>
              <a:t>SimplePPDB score</a:t>
            </a:r>
            <a:endParaRPr>
              <a:solidFill>
                <a:schemeClr val="lt1"/>
              </a:solidFill>
            </a:endParaRPr>
          </a:p>
        </p:txBody>
      </p:sp>
      <p:sp>
        <p:nvSpPr>
          <p:cNvPr id="240" name="Google Shape;240;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Lexical Substitution: Baselines</a:t>
            </a:r>
            <a:endParaRPr>
              <a:solidFill>
                <a:schemeClr val="lt1"/>
              </a:solidFill>
            </a:endParaRPr>
          </a:p>
        </p:txBody>
      </p:sp>
      <p:sp>
        <p:nvSpPr>
          <p:cNvPr id="246" name="Google Shape;246;p38"/>
          <p:cNvSpPr txBox="1"/>
          <p:nvPr>
            <p:ph idx="1" type="body"/>
          </p:nvPr>
        </p:nvSpPr>
        <p:spPr>
          <a:xfrm>
            <a:off x="2614075" y="1152475"/>
            <a:ext cx="6218100" cy="362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WordNet substitutes (Miller et al., 1990) ranked based on Google </a:t>
            </a:r>
            <a:r>
              <a:rPr i="1" lang="en">
                <a:solidFill>
                  <a:schemeClr val="lt1"/>
                </a:solidFill>
              </a:rPr>
              <a:t>n</a:t>
            </a:r>
            <a:r>
              <a:rPr lang="en">
                <a:solidFill>
                  <a:schemeClr val="lt1"/>
                </a:solidFill>
              </a:rPr>
              <a:t>-gram frequency</a:t>
            </a:r>
            <a:endParaRPr>
              <a:solidFill>
                <a:schemeClr val="lt1"/>
              </a:solidFill>
            </a:endParaRPr>
          </a:p>
        </p:txBody>
      </p:sp>
      <p:sp>
        <p:nvSpPr>
          <p:cNvPr id="247" name="Google Shape;247;p38"/>
          <p:cNvSpPr/>
          <p:nvPr/>
        </p:nvSpPr>
        <p:spPr>
          <a:xfrm>
            <a:off x="253525" y="1152475"/>
            <a:ext cx="2274300" cy="6276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Average"/>
                <a:ea typeface="Average"/>
                <a:cs typeface="Average"/>
                <a:sym typeface="Average"/>
              </a:rPr>
              <a:t>WordNet Frequency</a:t>
            </a:r>
            <a:endParaRPr b="1" sz="1800">
              <a:solidFill>
                <a:schemeClr val="lt1"/>
              </a:solidFill>
              <a:latin typeface="Average"/>
              <a:ea typeface="Average"/>
              <a:cs typeface="Average"/>
              <a:sym typeface="Average"/>
            </a:endParaRPr>
          </a:p>
        </p:txBody>
      </p:sp>
      <p:sp>
        <p:nvSpPr>
          <p:cNvPr id="248" name="Google Shape;248;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Lexical Substitution: Baselines</a:t>
            </a:r>
            <a:endParaRPr>
              <a:solidFill>
                <a:schemeClr val="lt1"/>
              </a:solidFill>
            </a:endParaRPr>
          </a:p>
        </p:txBody>
      </p:sp>
      <p:sp>
        <p:nvSpPr>
          <p:cNvPr id="254" name="Google Shape;254;p39"/>
          <p:cNvSpPr txBox="1"/>
          <p:nvPr>
            <p:ph idx="1" type="body"/>
          </p:nvPr>
        </p:nvSpPr>
        <p:spPr>
          <a:xfrm>
            <a:off x="2614075" y="1152475"/>
            <a:ext cx="6218100" cy="362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WordNet substitutes (Miller et al., 1990) ranked based on Google </a:t>
            </a:r>
            <a:r>
              <a:rPr i="1" lang="en">
                <a:solidFill>
                  <a:schemeClr val="lt1"/>
                </a:solidFill>
              </a:rPr>
              <a:t>n</a:t>
            </a:r>
            <a:r>
              <a:rPr lang="en">
                <a:solidFill>
                  <a:schemeClr val="lt1"/>
                </a:solidFill>
              </a:rPr>
              <a:t>-gram frequency</a:t>
            </a:r>
            <a:endParaRPr>
              <a:solidFill>
                <a:schemeClr val="lt1"/>
              </a:solidFill>
            </a:endParaRPr>
          </a:p>
          <a:p>
            <a:pPr indent="0" lvl="0" marL="45720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lt1"/>
                </a:solidFill>
              </a:rPr>
              <a:t>SimplePPDB substitutes (Pavlick et al., 2016) ranked based on SimplePPDB score</a:t>
            </a:r>
            <a:endParaRPr>
              <a:solidFill>
                <a:schemeClr val="lt1"/>
              </a:solidFill>
            </a:endParaRPr>
          </a:p>
          <a:p>
            <a:pPr indent="0" lvl="0" marL="457200" rtl="0" algn="l">
              <a:spcBef>
                <a:spcPts val="0"/>
              </a:spcBef>
              <a:spcAft>
                <a:spcPts val="0"/>
              </a:spcAft>
              <a:buNone/>
            </a:pPr>
            <a:r>
              <a:t/>
            </a:r>
            <a:endParaRPr sz="2000">
              <a:solidFill>
                <a:schemeClr val="lt1"/>
              </a:solidFill>
            </a:endParaRPr>
          </a:p>
          <a:p>
            <a:pPr indent="0" lvl="0" marL="0" rtl="0" algn="l">
              <a:spcBef>
                <a:spcPts val="0"/>
              </a:spcBef>
              <a:spcAft>
                <a:spcPts val="0"/>
              </a:spcAft>
              <a:buNone/>
            </a:pPr>
            <a:r>
              <a:t/>
            </a:r>
            <a:endParaRPr>
              <a:solidFill>
                <a:schemeClr val="lt1"/>
              </a:solidFill>
            </a:endParaRPr>
          </a:p>
        </p:txBody>
      </p:sp>
      <p:sp>
        <p:nvSpPr>
          <p:cNvPr id="255" name="Google Shape;255;p39"/>
          <p:cNvSpPr/>
          <p:nvPr/>
        </p:nvSpPr>
        <p:spPr>
          <a:xfrm>
            <a:off x="253525" y="1152475"/>
            <a:ext cx="2274300" cy="6276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Average"/>
                <a:ea typeface="Average"/>
                <a:cs typeface="Average"/>
                <a:sym typeface="Average"/>
              </a:rPr>
              <a:t>WordNet Frequency</a:t>
            </a:r>
            <a:endParaRPr b="1" sz="1800">
              <a:solidFill>
                <a:schemeClr val="lt1"/>
              </a:solidFill>
              <a:latin typeface="Average"/>
              <a:ea typeface="Average"/>
              <a:cs typeface="Average"/>
              <a:sym typeface="Average"/>
            </a:endParaRPr>
          </a:p>
        </p:txBody>
      </p:sp>
      <p:sp>
        <p:nvSpPr>
          <p:cNvPr id="256" name="Google Shape;256;p39"/>
          <p:cNvSpPr/>
          <p:nvPr/>
        </p:nvSpPr>
        <p:spPr>
          <a:xfrm>
            <a:off x="253525" y="2154525"/>
            <a:ext cx="2274300" cy="6276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Average"/>
                <a:ea typeface="Average"/>
                <a:cs typeface="Average"/>
                <a:sym typeface="Average"/>
              </a:rPr>
              <a:t>SimplePPDB Score</a:t>
            </a:r>
            <a:endParaRPr b="1" sz="1800">
              <a:solidFill>
                <a:schemeClr val="lt1"/>
              </a:solidFill>
              <a:latin typeface="Average"/>
              <a:ea typeface="Average"/>
              <a:cs typeface="Average"/>
              <a:sym typeface="Average"/>
            </a:endParaRPr>
          </a:p>
        </p:txBody>
      </p:sp>
      <p:sp>
        <p:nvSpPr>
          <p:cNvPr id="257" name="Google Shape;257;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Lexical Substitution: Baselines</a:t>
            </a:r>
            <a:endParaRPr>
              <a:solidFill>
                <a:schemeClr val="lt1"/>
              </a:solidFill>
            </a:endParaRPr>
          </a:p>
        </p:txBody>
      </p:sp>
      <p:sp>
        <p:nvSpPr>
          <p:cNvPr id="263" name="Google Shape;263;p40"/>
          <p:cNvSpPr txBox="1"/>
          <p:nvPr>
            <p:ph idx="1" type="body"/>
          </p:nvPr>
        </p:nvSpPr>
        <p:spPr>
          <a:xfrm>
            <a:off x="2614075" y="1152475"/>
            <a:ext cx="6218100" cy="362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WordNet substitutes (Miller et al., 1990) ranked based on Google </a:t>
            </a:r>
            <a:r>
              <a:rPr i="1" lang="en">
                <a:solidFill>
                  <a:schemeClr val="lt1"/>
                </a:solidFill>
              </a:rPr>
              <a:t>n</a:t>
            </a:r>
            <a:r>
              <a:rPr lang="en">
                <a:solidFill>
                  <a:schemeClr val="lt1"/>
                </a:solidFill>
              </a:rPr>
              <a:t>-gram frequency</a:t>
            </a:r>
            <a:endParaRPr>
              <a:solidFill>
                <a:schemeClr val="lt1"/>
              </a:solidFill>
            </a:endParaRPr>
          </a:p>
          <a:p>
            <a:pPr indent="0" lvl="0" marL="45720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lt1"/>
                </a:solidFill>
              </a:rPr>
              <a:t>SimplePPDB substitutes (Pavlick et al., 2016) ranked based on SimplePPDB score</a:t>
            </a:r>
            <a:endParaRPr>
              <a:solidFill>
                <a:schemeClr val="lt1"/>
              </a:solidFill>
            </a:endParaRPr>
          </a:p>
          <a:p>
            <a:pPr indent="0" lvl="0" marL="457200" rtl="0" algn="l">
              <a:spcBef>
                <a:spcPts val="0"/>
              </a:spcBef>
              <a:spcAft>
                <a:spcPts val="0"/>
              </a:spcAft>
              <a:buNone/>
            </a:pPr>
            <a:r>
              <a:t/>
            </a:r>
            <a:endParaRPr sz="2000">
              <a:solidFill>
                <a:schemeClr val="lt1"/>
              </a:solidFill>
            </a:endParaRPr>
          </a:p>
          <a:p>
            <a:pPr indent="0" lvl="0" marL="0" rtl="0" algn="l">
              <a:spcBef>
                <a:spcPts val="0"/>
              </a:spcBef>
              <a:spcAft>
                <a:spcPts val="0"/>
              </a:spcAft>
              <a:buNone/>
            </a:pPr>
            <a:r>
              <a:rPr lang="en">
                <a:solidFill>
                  <a:schemeClr val="lt1"/>
                </a:solidFill>
              </a:rPr>
              <a:t>PPDB substitutes (Ganitkevitch et al., 2013) ranked based on AddCos model</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264" name="Google Shape;264;p40"/>
          <p:cNvSpPr/>
          <p:nvPr/>
        </p:nvSpPr>
        <p:spPr>
          <a:xfrm>
            <a:off x="253525" y="1152475"/>
            <a:ext cx="2274300" cy="6276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Average"/>
                <a:ea typeface="Average"/>
                <a:cs typeface="Average"/>
                <a:sym typeface="Average"/>
              </a:rPr>
              <a:t>WordNet Frequency</a:t>
            </a:r>
            <a:endParaRPr b="1" sz="1800">
              <a:solidFill>
                <a:schemeClr val="lt1"/>
              </a:solidFill>
              <a:latin typeface="Average"/>
              <a:ea typeface="Average"/>
              <a:cs typeface="Average"/>
              <a:sym typeface="Average"/>
            </a:endParaRPr>
          </a:p>
        </p:txBody>
      </p:sp>
      <p:sp>
        <p:nvSpPr>
          <p:cNvPr id="265" name="Google Shape;265;p40"/>
          <p:cNvSpPr/>
          <p:nvPr/>
        </p:nvSpPr>
        <p:spPr>
          <a:xfrm>
            <a:off x="253525" y="2154525"/>
            <a:ext cx="2274300" cy="6276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Average"/>
                <a:ea typeface="Average"/>
                <a:cs typeface="Average"/>
                <a:sym typeface="Average"/>
              </a:rPr>
              <a:t>SimplePPDB Score</a:t>
            </a:r>
            <a:endParaRPr b="1" sz="1800">
              <a:solidFill>
                <a:schemeClr val="lt1"/>
              </a:solidFill>
              <a:latin typeface="Average"/>
              <a:ea typeface="Average"/>
              <a:cs typeface="Average"/>
              <a:sym typeface="Average"/>
            </a:endParaRPr>
          </a:p>
        </p:txBody>
      </p:sp>
      <p:sp>
        <p:nvSpPr>
          <p:cNvPr id="266" name="Google Shape;266;p40"/>
          <p:cNvSpPr/>
          <p:nvPr/>
        </p:nvSpPr>
        <p:spPr>
          <a:xfrm>
            <a:off x="253525" y="3156575"/>
            <a:ext cx="2274300" cy="6276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Average"/>
                <a:ea typeface="Average"/>
                <a:cs typeface="Average"/>
                <a:sym typeface="Average"/>
              </a:rPr>
              <a:t>SimplePPDB Score</a:t>
            </a:r>
            <a:endParaRPr b="1" sz="1800">
              <a:solidFill>
                <a:schemeClr val="lt1"/>
              </a:solidFill>
              <a:latin typeface="Average"/>
              <a:ea typeface="Average"/>
              <a:cs typeface="Average"/>
              <a:sym typeface="Average"/>
            </a:endParaRPr>
          </a:p>
        </p:txBody>
      </p:sp>
      <p:sp>
        <p:nvSpPr>
          <p:cNvPr id="267" name="Google Shape;267;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Lexical Substitution: Baselines</a:t>
            </a:r>
            <a:endParaRPr>
              <a:solidFill>
                <a:schemeClr val="lt1"/>
              </a:solidFill>
            </a:endParaRPr>
          </a:p>
        </p:txBody>
      </p:sp>
      <p:sp>
        <p:nvSpPr>
          <p:cNvPr id="273" name="Google Shape;273;p41"/>
          <p:cNvSpPr txBox="1"/>
          <p:nvPr>
            <p:ph idx="1" type="body"/>
          </p:nvPr>
        </p:nvSpPr>
        <p:spPr>
          <a:xfrm>
            <a:off x="2614075" y="1152475"/>
            <a:ext cx="6218100" cy="3626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solidFill>
                  <a:schemeClr val="lt1"/>
                </a:solidFill>
              </a:rPr>
              <a:t>WordNet substitutes (Miller et al., 1990) ranked based on Google </a:t>
            </a:r>
            <a:r>
              <a:rPr i="1" lang="en">
                <a:solidFill>
                  <a:schemeClr val="lt1"/>
                </a:solidFill>
              </a:rPr>
              <a:t>n</a:t>
            </a:r>
            <a:r>
              <a:rPr lang="en">
                <a:solidFill>
                  <a:schemeClr val="lt1"/>
                </a:solidFill>
              </a:rPr>
              <a:t>-gram frequency</a:t>
            </a:r>
            <a:endParaRPr>
              <a:solidFill>
                <a:schemeClr val="lt1"/>
              </a:solidFill>
            </a:endParaRPr>
          </a:p>
          <a:p>
            <a:pPr indent="0" lvl="0" marL="45720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lt1"/>
                </a:solidFill>
              </a:rPr>
              <a:t>SimplePPDB substitutes (Pavlick et al., 2016) ranked based on SimplePPDB score</a:t>
            </a:r>
            <a:endParaRPr>
              <a:solidFill>
                <a:schemeClr val="lt1"/>
              </a:solidFill>
            </a:endParaRPr>
          </a:p>
          <a:p>
            <a:pPr indent="0" lvl="0" marL="457200" rtl="0" algn="l">
              <a:spcBef>
                <a:spcPts val="0"/>
              </a:spcBef>
              <a:spcAft>
                <a:spcPts val="0"/>
              </a:spcAft>
              <a:buNone/>
            </a:pPr>
            <a:r>
              <a:t/>
            </a:r>
            <a:endParaRPr sz="2000">
              <a:solidFill>
                <a:schemeClr val="lt1"/>
              </a:solidFill>
            </a:endParaRPr>
          </a:p>
          <a:p>
            <a:pPr indent="0" lvl="0" marL="0" rtl="0" algn="l">
              <a:spcBef>
                <a:spcPts val="0"/>
              </a:spcBef>
              <a:spcAft>
                <a:spcPts val="0"/>
              </a:spcAft>
              <a:buNone/>
            </a:pPr>
            <a:r>
              <a:rPr lang="en">
                <a:solidFill>
                  <a:schemeClr val="lt1"/>
                </a:solidFill>
              </a:rPr>
              <a:t>PPDB substitutes (Ganitkevitch et al., 2013) ranked based on AddCos model</a:t>
            </a:r>
            <a:endParaRPr>
              <a:solidFill>
                <a:schemeClr val="lt1"/>
              </a:solidFill>
            </a:endParaRPr>
          </a:p>
          <a:p>
            <a:pPr indent="0" lvl="0" marL="457200" rtl="0" algn="l">
              <a:spcBef>
                <a:spcPts val="0"/>
              </a:spcBef>
              <a:spcAft>
                <a:spcPts val="0"/>
              </a:spcAft>
              <a:buNone/>
            </a:pPr>
            <a:r>
              <a:t/>
            </a:r>
            <a:endParaRPr sz="2200">
              <a:solidFill>
                <a:schemeClr val="lt1"/>
              </a:solidFill>
            </a:endParaRPr>
          </a:p>
          <a:p>
            <a:pPr indent="0" lvl="0" marL="0" rtl="0" algn="l">
              <a:spcBef>
                <a:spcPts val="0"/>
              </a:spcBef>
              <a:spcAft>
                <a:spcPts val="0"/>
              </a:spcAft>
              <a:buNone/>
            </a:pPr>
            <a:r>
              <a:rPr lang="en">
                <a:solidFill>
                  <a:schemeClr val="lt1"/>
                </a:solidFill>
              </a:rPr>
              <a:t>SimplePPDB substitutes ranked based on cosine similarity of RoBERTa embeddings</a:t>
            </a:r>
            <a:endParaRPr>
              <a:solidFill>
                <a:schemeClr val="lt1"/>
              </a:solidFill>
            </a:endParaRPr>
          </a:p>
        </p:txBody>
      </p:sp>
      <p:sp>
        <p:nvSpPr>
          <p:cNvPr id="274" name="Google Shape;274;p41"/>
          <p:cNvSpPr/>
          <p:nvPr/>
        </p:nvSpPr>
        <p:spPr>
          <a:xfrm>
            <a:off x="253525" y="1152475"/>
            <a:ext cx="2274300" cy="6276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Average"/>
                <a:ea typeface="Average"/>
                <a:cs typeface="Average"/>
                <a:sym typeface="Average"/>
              </a:rPr>
              <a:t>WordNet Frequency</a:t>
            </a:r>
            <a:endParaRPr b="1" sz="1800">
              <a:solidFill>
                <a:schemeClr val="lt1"/>
              </a:solidFill>
              <a:latin typeface="Average"/>
              <a:ea typeface="Average"/>
              <a:cs typeface="Average"/>
              <a:sym typeface="Average"/>
            </a:endParaRPr>
          </a:p>
        </p:txBody>
      </p:sp>
      <p:sp>
        <p:nvSpPr>
          <p:cNvPr id="275" name="Google Shape;275;p41"/>
          <p:cNvSpPr/>
          <p:nvPr/>
        </p:nvSpPr>
        <p:spPr>
          <a:xfrm>
            <a:off x="253525" y="2154525"/>
            <a:ext cx="2274300" cy="6276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Average"/>
                <a:ea typeface="Average"/>
                <a:cs typeface="Average"/>
                <a:sym typeface="Average"/>
              </a:rPr>
              <a:t>SimplePPDB Score</a:t>
            </a:r>
            <a:endParaRPr b="1" sz="1800">
              <a:solidFill>
                <a:schemeClr val="lt1"/>
              </a:solidFill>
              <a:latin typeface="Average"/>
              <a:ea typeface="Average"/>
              <a:cs typeface="Average"/>
              <a:sym typeface="Average"/>
            </a:endParaRPr>
          </a:p>
        </p:txBody>
      </p:sp>
      <p:sp>
        <p:nvSpPr>
          <p:cNvPr id="276" name="Google Shape;276;p41"/>
          <p:cNvSpPr/>
          <p:nvPr/>
        </p:nvSpPr>
        <p:spPr>
          <a:xfrm>
            <a:off x="253525" y="3156575"/>
            <a:ext cx="2274300" cy="6276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Average"/>
                <a:ea typeface="Average"/>
                <a:cs typeface="Average"/>
                <a:sym typeface="Average"/>
              </a:rPr>
              <a:t>SimplePPDB Score</a:t>
            </a:r>
            <a:endParaRPr b="1" sz="1800">
              <a:solidFill>
                <a:schemeClr val="lt1"/>
              </a:solidFill>
              <a:latin typeface="Average"/>
              <a:ea typeface="Average"/>
              <a:cs typeface="Average"/>
              <a:sym typeface="Average"/>
            </a:endParaRPr>
          </a:p>
        </p:txBody>
      </p:sp>
      <p:sp>
        <p:nvSpPr>
          <p:cNvPr id="277" name="Google Shape;277;p41"/>
          <p:cNvSpPr/>
          <p:nvPr/>
        </p:nvSpPr>
        <p:spPr>
          <a:xfrm>
            <a:off x="253525" y="4158625"/>
            <a:ext cx="2274300" cy="6276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Average"/>
                <a:ea typeface="Average"/>
                <a:cs typeface="Average"/>
                <a:sym typeface="Average"/>
              </a:rPr>
              <a:t>RoBERTa SimplePPDB</a:t>
            </a:r>
            <a:endParaRPr b="1" sz="1800">
              <a:solidFill>
                <a:schemeClr val="lt1"/>
              </a:solidFill>
              <a:latin typeface="Average"/>
              <a:ea typeface="Average"/>
              <a:cs typeface="Average"/>
              <a:sym typeface="Average"/>
            </a:endParaRPr>
          </a:p>
        </p:txBody>
      </p:sp>
      <p:sp>
        <p:nvSpPr>
          <p:cNvPr id="278" name="Google Shape;278;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G</a:t>
            </a:r>
            <a:r>
              <a:rPr lang="en">
                <a:solidFill>
                  <a:schemeClr val="lt1"/>
                </a:solidFill>
              </a:rPr>
              <a:t>oal of Text Simplification</a:t>
            </a:r>
            <a:endParaRPr>
              <a:solidFill>
                <a:schemeClr val="lt1"/>
              </a:solidFill>
            </a:endParaRPr>
          </a:p>
        </p:txBody>
      </p:sp>
      <p:sp>
        <p:nvSpPr>
          <p:cNvPr id="68" name="Google Shape;68;p15"/>
          <p:cNvSpPr txBox="1"/>
          <p:nvPr>
            <p:ph idx="1" type="body"/>
          </p:nvPr>
        </p:nvSpPr>
        <p:spPr>
          <a:xfrm>
            <a:off x="311700" y="1152475"/>
            <a:ext cx="8760300" cy="3416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Clr>
                <a:schemeClr val="lt1"/>
              </a:buClr>
              <a:buSzPts val="1800"/>
              <a:buChar char="●"/>
            </a:pPr>
            <a:r>
              <a:rPr lang="en">
                <a:solidFill>
                  <a:schemeClr val="lt1"/>
                </a:solidFill>
              </a:rPr>
              <a:t>Help someone more easily learn about a topic</a:t>
            </a:r>
            <a:endParaRPr>
              <a:solidFill>
                <a:schemeClr val="lt1"/>
              </a:solidFill>
            </a:endParaRPr>
          </a:p>
        </p:txBody>
      </p:sp>
      <p:sp>
        <p:nvSpPr>
          <p:cNvPr id="69" name="Google Shape;69;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Lexical Substitution: Evaluation Data</a:t>
            </a:r>
            <a:endParaRPr>
              <a:solidFill>
                <a:schemeClr val="lt1"/>
              </a:solidFill>
            </a:endParaRPr>
          </a:p>
        </p:txBody>
      </p:sp>
      <p:sp>
        <p:nvSpPr>
          <p:cNvPr id="284" name="Google Shape;284;p42"/>
          <p:cNvSpPr txBox="1"/>
          <p:nvPr>
            <p:ph idx="1" type="body"/>
          </p:nvPr>
        </p:nvSpPr>
        <p:spPr>
          <a:xfrm>
            <a:off x="311704" y="124682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Considered aligned sentence pairs from the Newsela corpus</a:t>
            </a:r>
            <a:endParaRPr>
              <a:solidFill>
                <a:schemeClr val="lt1"/>
              </a:solidFill>
            </a:endParaRPr>
          </a:p>
          <a:p>
            <a:pPr indent="-330200" lvl="1" marL="914400" rtl="0" algn="l">
              <a:spcBef>
                <a:spcPts val="0"/>
              </a:spcBef>
              <a:spcAft>
                <a:spcPts val="0"/>
              </a:spcAft>
              <a:buClr>
                <a:schemeClr val="lt1"/>
              </a:buClr>
              <a:buSzPts val="1600"/>
              <a:buChar char="○"/>
            </a:pPr>
            <a:r>
              <a:rPr lang="en" sz="1600">
                <a:solidFill>
                  <a:schemeClr val="lt1"/>
                </a:solidFill>
              </a:rPr>
              <a:t>Contains 1,882 articles manually re-written at five complexity levels</a:t>
            </a:r>
            <a:endParaRPr sz="1600">
              <a:solidFill>
                <a:schemeClr val="lt1"/>
              </a:solidFill>
            </a:endParaRPr>
          </a:p>
          <a:p>
            <a:pPr indent="-330200" lvl="1" marL="914400" rtl="0" algn="l">
              <a:spcBef>
                <a:spcPts val="0"/>
              </a:spcBef>
              <a:spcAft>
                <a:spcPts val="0"/>
              </a:spcAft>
              <a:buClr>
                <a:schemeClr val="lt1"/>
              </a:buClr>
              <a:buSzPts val="1600"/>
              <a:buChar char="○"/>
            </a:pPr>
            <a:r>
              <a:rPr lang="en" sz="1600">
                <a:solidFill>
                  <a:schemeClr val="lt1"/>
                </a:solidFill>
              </a:rPr>
              <a:t>From these, 141,582 aligned parallel sentence  (Xu et al., 2015)</a:t>
            </a:r>
            <a:endParaRPr sz="1600">
              <a:solidFill>
                <a:schemeClr val="lt1"/>
              </a:solidFill>
            </a:endParaRPr>
          </a:p>
          <a:p>
            <a:pPr indent="0" lvl="0" marL="0" rtl="0" algn="l">
              <a:spcBef>
                <a:spcPts val="0"/>
              </a:spcBef>
              <a:spcAft>
                <a:spcPts val="0"/>
              </a:spcAft>
              <a:buNone/>
            </a:pPr>
            <a:r>
              <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Aligned parallel sentences using a monolingual word alignment software</a:t>
            </a:r>
            <a:endParaRPr>
              <a:solidFill>
                <a:schemeClr val="lt1"/>
              </a:solidFill>
            </a:endParaRPr>
          </a:p>
          <a:p>
            <a:pPr indent="0" lvl="0" marL="0" rtl="0" algn="l">
              <a:spcBef>
                <a:spcPts val="0"/>
              </a:spcBef>
              <a:spcAft>
                <a:spcPts val="0"/>
              </a:spcAft>
              <a:buNone/>
            </a:pPr>
            <a:r>
              <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Result: 14,436 complex/simple word pairs</a:t>
            </a:r>
            <a:endParaRPr>
              <a:solidFill>
                <a:schemeClr val="lt1"/>
              </a:solidFill>
            </a:endParaRPr>
          </a:p>
        </p:txBody>
      </p:sp>
      <p:sp>
        <p:nvSpPr>
          <p:cNvPr id="285" name="Google Shape;285;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Lexical Substitution: Results</a:t>
            </a:r>
            <a:endParaRPr>
              <a:solidFill>
                <a:schemeClr val="lt1"/>
              </a:solidFill>
            </a:endParaRPr>
          </a:p>
        </p:txBody>
      </p:sp>
      <p:sp>
        <p:nvSpPr>
          <p:cNvPr id="291" name="Google Shape;291;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pic>
        <p:nvPicPr>
          <p:cNvPr id="292" name="Google Shape;292;p43"/>
          <p:cNvPicPr preferRelativeResize="0"/>
          <p:nvPr/>
        </p:nvPicPr>
        <p:blipFill>
          <a:blip r:embed="rId3">
            <a:alphaModFix/>
          </a:blip>
          <a:stretch>
            <a:fillRect/>
          </a:stretch>
        </p:blipFill>
        <p:spPr>
          <a:xfrm>
            <a:off x="776175" y="1160225"/>
            <a:ext cx="7517158" cy="38209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Lexical Substitution: Results</a:t>
            </a:r>
            <a:endParaRPr>
              <a:solidFill>
                <a:schemeClr val="lt1"/>
              </a:solidFill>
            </a:endParaRPr>
          </a:p>
        </p:txBody>
      </p:sp>
      <p:sp>
        <p:nvSpPr>
          <p:cNvPr id="298" name="Google Shape;298;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pic>
        <p:nvPicPr>
          <p:cNvPr id="299" name="Google Shape;299;p44"/>
          <p:cNvPicPr preferRelativeResize="0"/>
          <p:nvPr/>
        </p:nvPicPr>
        <p:blipFill>
          <a:blip r:embed="rId3">
            <a:alphaModFix/>
          </a:blip>
          <a:stretch>
            <a:fillRect/>
          </a:stretch>
        </p:blipFill>
        <p:spPr>
          <a:xfrm>
            <a:off x="776175" y="1160225"/>
            <a:ext cx="7517148" cy="382097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Lexical Substitution: Results</a:t>
            </a:r>
            <a:endParaRPr>
              <a:solidFill>
                <a:schemeClr val="lt1"/>
              </a:solidFill>
            </a:endParaRPr>
          </a:p>
        </p:txBody>
      </p:sp>
      <p:sp>
        <p:nvSpPr>
          <p:cNvPr id="305" name="Google Shape;305;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pic>
        <p:nvPicPr>
          <p:cNvPr id="306" name="Google Shape;306;p45"/>
          <p:cNvPicPr preferRelativeResize="0"/>
          <p:nvPr/>
        </p:nvPicPr>
        <p:blipFill>
          <a:blip r:embed="rId3">
            <a:alphaModFix/>
          </a:blip>
          <a:stretch>
            <a:fillRect/>
          </a:stretch>
        </p:blipFill>
        <p:spPr>
          <a:xfrm>
            <a:off x="776175" y="1160225"/>
            <a:ext cx="7517148" cy="382097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Lexical Substitution: Results</a:t>
            </a:r>
            <a:endParaRPr>
              <a:solidFill>
                <a:schemeClr val="lt1"/>
              </a:solidFill>
            </a:endParaRPr>
          </a:p>
        </p:txBody>
      </p:sp>
      <p:sp>
        <p:nvSpPr>
          <p:cNvPr id="312" name="Google Shape;312;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pic>
        <p:nvPicPr>
          <p:cNvPr id="313" name="Google Shape;313;p46"/>
          <p:cNvPicPr preferRelativeResize="0"/>
          <p:nvPr/>
        </p:nvPicPr>
        <p:blipFill>
          <a:blip r:embed="rId3">
            <a:alphaModFix/>
          </a:blip>
          <a:stretch>
            <a:fillRect/>
          </a:stretch>
        </p:blipFill>
        <p:spPr>
          <a:xfrm>
            <a:off x="776175" y="1160225"/>
            <a:ext cx="7517148" cy="382090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Error Analysis</a:t>
            </a:r>
            <a:endParaRPr>
              <a:solidFill>
                <a:schemeClr val="lt1"/>
              </a:solidFill>
            </a:endParaRPr>
          </a:p>
        </p:txBody>
      </p:sp>
      <p:sp>
        <p:nvSpPr>
          <p:cNvPr id="319" name="Google Shape;319;p47"/>
          <p:cNvSpPr txBox="1"/>
          <p:nvPr>
            <p:ph idx="1" type="body"/>
          </p:nvPr>
        </p:nvSpPr>
        <p:spPr>
          <a:xfrm>
            <a:off x="311700" y="1371600"/>
            <a:ext cx="8603700" cy="4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018"/>
              <a:buNone/>
            </a:pPr>
            <a:r>
              <a:rPr lang="en">
                <a:solidFill>
                  <a:schemeClr val="lt1"/>
                </a:solidFill>
              </a:rPr>
              <a:t>The identified complex word is part of a phrase and cannot be simplified on its own</a:t>
            </a:r>
            <a:endParaRPr>
              <a:solidFill>
                <a:schemeClr val="lt1"/>
              </a:solidFill>
            </a:endParaRPr>
          </a:p>
        </p:txBody>
      </p:sp>
      <p:sp>
        <p:nvSpPr>
          <p:cNvPr id="320" name="Google Shape;320;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Error Analysis</a:t>
            </a:r>
            <a:endParaRPr>
              <a:solidFill>
                <a:schemeClr val="lt1"/>
              </a:solidFill>
            </a:endParaRPr>
          </a:p>
        </p:txBody>
      </p:sp>
      <p:sp>
        <p:nvSpPr>
          <p:cNvPr id="326" name="Google Shape;326;p48"/>
          <p:cNvSpPr txBox="1"/>
          <p:nvPr>
            <p:ph idx="1" type="body"/>
          </p:nvPr>
        </p:nvSpPr>
        <p:spPr>
          <a:xfrm>
            <a:off x="311700" y="1371600"/>
            <a:ext cx="8574300" cy="4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35"/>
              <a:buNone/>
            </a:pPr>
            <a:r>
              <a:rPr lang="en" sz="1800">
                <a:solidFill>
                  <a:schemeClr val="lt1"/>
                </a:solidFill>
              </a:rPr>
              <a:t>The identified complex word is part of a phrase and cannot be simplified on its own</a:t>
            </a:r>
            <a:endParaRPr sz="1800">
              <a:solidFill>
                <a:schemeClr val="lt1"/>
              </a:solidFill>
            </a:endParaRPr>
          </a:p>
        </p:txBody>
      </p:sp>
      <p:sp>
        <p:nvSpPr>
          <p:cNvPr id="327" name="Google Shape;327;p48"/>
          <p:cNvSpPr txBox="1"/>
          <p:nvPr>
            <p:ph idx="1" type="body"/>
          </p:nvPr>
        </p:nvSpPr>
        <p:spPr>
          <a:xfrm>
            <a:off x="2309700" y="2103130"/>
            <a:ext cx="6522600" cy="2497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a:solidFill>
                  <a:schemeClr val="lt1"/>
                </a:solidFill>
              </a:rPr>
              <a:t>Officials will offer the lunch program at elementary schools.</a:t>
            </a:r>
            <a:endParaRPr>
              <a:solidFill>
                <a:schemeClr val="lt1"/>
              </a:solidFill>
            </a:endParaRPr>
          </a:p>
          <a:p>
            <a:pPr indent="0" lvl="0" marL="0" rtl="0" algn="l">
              <a:lnSpc>
                <a:spcPct val="100000"/>
              </a:lnSpc>
              <a:spcBef>
                <a:spcPts val="0"/>
              </a:spcBef>
              <a:spcAft>
                <a:spcPts val="0"/>
              </a:spcAft>
              <a:buNone/>
            </a:pPr>
            <a:r>
              <a:t/>
            </a:r>
            <a:endParaRPr>
              <a:solidFill>
                <a:schemeClr val="lt1"/>
              </a:solidFill>
            </a:endParaRPr>
          </a:p>
          <a:p>
            <a:pPr indent="0" lvl="0" marL="0" rtl="0" algn="l">
              <a:lnSpc>
                <a:spcPct val="100000"/>
              </a:lnSpc>
              <a:spcBef>
                <a:spcPts val="0"/>
              </a:spcBef>
              <a:spcAft>
                <a:spcPts val="0"/>
              </a:spcAft>
              <a:buNone/>
            </a:pPr>
            <a:r>
              <a:t/>
            </a:r>
            <a:endParaRPr>
              <a:solidFill>
                <a:schemeClr val="lt1"/>
              </a:solidFill>
            </a:endParaRPr>
          </a:p>
          <a:p>
            <a:pPr indent="0" lvl="0" marL="0" rtl="0" algn="l">
              <a:lnSpc>
                <a:spcPct val="100000"/>
              </a:lnSpc>
              <a:spcBef>
                <a:spcPts val="0"/>
              </a:spcBef>
              <a:spcAft>
                <a:spcPts val="0"/>
              </a:spcAft>
              <a:buClr>
                <a:srgbClr val="000000"/>
              </a:buClr>
              <a:buFont typeface="Arial"/>
              <a:buNone/>
            </a:pPr>
            <a:r>
              <a:t/>
            </a:r>
            <a:endParaRPr sz="1400">
              <a:solidFill>
                <a:schemeClr val="lt1"/>
              </a:solidFill>
            </a:endParaRPr>
          </a:p>
          <a:p>
            <a:pPr indent="0" lvl="0" marL="0" rtl="0" algn="l">
              <a:lnSpc>
                <a:spcPct val="100000"/>
              </a:lnSpc>
              <a:spcBef>
                <a:spcPts val="0"/>
              </a:spcBef>
              <a:spcAft>
                <a:spcPts val="0"/>
              </a:spcAft>
              <a:buClr>
                <a:srgbClr val="000000"/>
              </a:buClr>
              <a:buFont typeface="Arial"/>
              <a:buNone/>
            </a:pPr>
            <a:r>
              <a:rPr lang="en">
                <a:solidFill>
                  <a:schemeClr val="lt1"/>
                </a:solidFill>
              </a:rPr>
              <a:t>basic</a:t>
            </a:r>
            <a:endParaRPr>
              <a:solidFill>
                <a:schemeClr val="lt1"/>
              </a:solidFill>
            </a:endParaRPr>
          </a:p>
        </p:txBody>
      </p:sp>
      <p:sp>
        <p:nvSpPr>
          <p:cNvPr id="328" name="Google Shape;328;p48"/>
          <p:cNvSpPr/>
          <p:nvPr/>
        </p:nvSpPr>
        <p:spPr>
          <a:xfrm>
            <a:off x="358650" y="2173925"/>
            <a:ext cx="1951200" cy="6276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Average"/>
                <a:ea typeface="Average"/>
                <a:cs typeface="Average"/>
                <a:sym typeface="Average"/>
              </a:rPr>
              <a:t>Word in Context</a:t>
            </a:r>
            <a:endParaRPr b="1" sz="1800">
              <a:solidFill>
                <a:schemeClr val="lt1"/>
              </a:solidFill>
              <a:latin typeface="Average"/>
              <a:ea typeface="Average"/>
              <a:cs typeface="Average"/>
              <a:sym typeface="Average"/>
            </a:endParaRPr>
          </a:p>
        </p:txBody>
      </p:sp>
      <p:sp>
        <p:nvSpPr>
          <p:cNvPr id="329" name="Google Shape;329;p48"/>
          <p:cNvSpPr/>
          <p:nvPr/>
        </p:nvSpPr>
        <p:spPr>
          <a:xfrm>
            <a:off x="358600" y="3104050"/>
            <a:ext cx="1951200" cy="6276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Average"/>
                <a:ea typeface="Average"/>
                <a:cs typeface="Average"/>
                <a:sym typeface="Average"/>
              </a:rPr>
              <a:t>Bad Substitute</a:t>
            </a:r>
            <a:endParaRPr b="1" sz="1800">
              <a:solidFill>
                <a:schemeClr val="lt1"/>
              </a:solidFill>
              <a:latin typeface="Average"/>
              <a:ea typeface="Average"/>
              <a:cs typeface="Average"/>
              <a:sym typeface="Average"/>
            </a:endParaRPr>
          </a:p>
        </p:txBody>
      </p:sp>
      <p:sp>
        <p:nvSpPr>
          <p:cNvPr id="330" name="Google Shape;330;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Error Analysis</a:t>
            </a:r>
            <a:endParaRPr>
              <a:solidFill>
                <a:schemeClr val="lt1"/>
              </a:solidFill>
            </a:endParaRPr>
          </a:p>
        </p:txBody>
      </p:sp>
      <p:sp>
        <p:nvSpPr>
          <p:cNvPr id="336" name="Google Shape;336;p49"/>
          <p:cNvSpPr txBox="1"/>
          <p:nvPr>
            <p:ph idx="1" type="body"/>
          </p:nvPr>
        </p:nvSpPr>
        <p:spPr>
          <a:xfrm>
            <a:off x="311700" y="1371600"/>
            <a:ext cx="8520600" cy="49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solidFill>
                  <a:schemeClr val="lt1"/>
                </a:solidFill>
              </a:rPr>
              <a:t>Complex word has no good simpler substitute</a:t>
            </a:r>
            <a:endParaRPr sz="2000">
              <a:solidFill>
                <a:schemeClr val="lt1"/>
              </a:solidFill>
            </a:endParaRPr>
          </a:p>
        </p:txBody>
      </p:sp>
      <p:sp>
        <p:nvSpPr>
          <p:cNvPr id="337" name="Google Shape;337;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Error Analysis</a:t>
            </a:r>
            <a:endParaRPr>
              <a:solidFill>
                <a:schemeClr val="lt1"/>
              </a:solidFill>
            </a:endParaRPr>
          </a:p>
        </p:txBody>
      </p:sp>
      <p:sp>
        <p:nvSpPr>
          <p:cNvPr id="343" name="Google Shape;343;p50"/>
          <p:cNvSpPr txBox="1"/>
          <p:nvPr>
            <p:ph idx="1" type="body"/>
          </p:nvPr>
        </p:nvSpPr>
        <p:spPr>
          <a:xfrm>
            <a:off x="311700" y="1371600"/>
            <a:ext cx="8520600" cy="49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solidFill>
                  <a:schemeClr val="lt1"/>
                </a:solidFill>
              </a:rPr>
              <a:t>Complex word generally has no good simpler substitute</a:t>
            </a:r>
            <a:endParaRPr sz="2000">
              <a:solidFill>
                <a:schemeClr val="lt1"/>
              </a:solidFill>
            </a:endParaRPr>
          </a:p>
        </p:txBody>
      </p:sp>
      <p:sp>
        <p:nvSpPr>
          <p:cNvPr id="344" name="Google Shape;344;p50"/>
          <p:cNvSpPr txBox="1"/>
          <p:nvPr>
            <p:ph idx="1" type="body"/>
          </p:nvPr>
        </p:nvSpPr>
        <p:spPr>
          <a:xfrm>
            <a:off x="2309700" y="2103130"/>
            <a:ext cx="6522600" cy="2497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a:solidFill>
                  <a:schemeClr val="lt1"/>
                </a:solidFill>
              </a:rPr>
              <a:t>Although the calculus may be different with Syrian </a:t>
            </a:r>
            <a:r>
              <a:rPr b="1" lang="en" u="sng">
                <a:solidFill>
                  <a:schemeClr val="lt1"/>
                </a:solidFill>
              </a:rPr>
              <a:t>refugees</a:t>
            </a:r>
            <a:r>
              <a:rPr lang="en">
                <a:solidFill>
                  <a:schemeClr val="lt1"/>
                </a:solidFill>
              </a:rPr>
              <a:t>, the parallel for me is politics.</a:t>
            </a:r>
            <a:endParaRPr>
              <a:solidFill>
                <a:schemeClr val="lt1"/>
              </a:solidFill>
            </a:endParaRPr>
          </a:p>
          <a:p>
            <a:pPr indent="0" lvl="0" marL="0" rtl="0" algn="l">
              <a:lnSpc>
                <a:spcPct val="100000"/>
              </a:lnSpc>
              <a:spcBef>
                <a:spcPts val="0"/>
              </a:spcBef>
              <a:spcAft>
                <a:spcPts val="0"/>
              </a:spcAft>
              <a:buNone/>
            </a:pPr>
            <a:r>
              <a:t/>
            </a:r>
            <a:endParaRPr>
              <a:solidFill>
                <a:schemeClr val="lt1"/>
              </a:solidFill>
            </a:endParaRPr>
          </a:p>
          <a:p>
            <a:pPr indent="0" lvl="0" marL="0" rtl="0" algn="l">
              <a:lnSpc>
                <a:spcPct val="100000"/>
              </a:lnSpc>
              <a:spcBef>
                <a:spcPts val="0"/>
              </a:spcBef>
              <a:spcAft>
                <a:spcPts val="0"/>
              </a:spcAft>
              <a:buNone/>
            </a:pPr>
            <a:r>
              <a:t/>
            </a:r>
            <a:endParaRPr>
              <a:solidFill>
                <a:schemeClr val="lt1"/>
              </a:solidFill>
            </a:endParaRPr>
          </a:p>
          <a:p>
            <a:pPr indent="0" lvl="0" marL="0" rtl="0" algn="l">
              <a:lnSpc>
                <a:spcPct val="100000"/>
              </a:lnSpc>
              <a:spcBef>
                <a:spcPts val="0"/>
              </a:spcBef>
              <a:spcAft>
                <a:spcPts val="0"/>
              </a:spcAft>
              <a:buNone/>
            </a:pPr>
            <a:r>
              <a:rPr lang="en">
                <a:solidFill>
                  <a:schemeClr val="lt1"/>
                </a:solidFill>
              </a:rPr>
              <a:t>life, right, return, shelter, million</a:t>
            </a:r>
            <a:endParaRPr>
              <a:solidFill>
                <a:schemeClr val="lt1"/>
              </a:solidFill>
            </a:endParaRPr>
          </a:p>
        </p:txBody>
      </p:sp>
      <p:sp>
        <p:nvSpPr>
          <p:cNvPr id="345" name="Google Shape;345;p50"/>
          <p:cNvSpPr/>
          <p:nvPr/>
        </p:nvSpPr>
        <p:spPr>
          <a:xfrm>
            <a:off x="358650" y="2173925"/>
            <a:ext cx="1951200" cy="6276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Average"/>
                <a:ea typeface="Average"/>
                <a:cs typeface="Average"/>
                <a:sym typeface="Average"/>
              </a:rPr>
              <a:t>Word in Context</a:t>
            </a:r>
            <a:endParaRPr b="1" sz="1800">
              <a:solidFill>
                <a:schemeClr val="lt1"/>
              </a:solidFill>
              <a:latin typeface="Average"/>
              <a:ea typeface="Average"/>
              <a:cs typeface="Average"/>
              <a:sym typeface="Average"/>
            </a:endParaRPr>
          </a:p>
        </p:txBody>
      </p:sp>
      <p:sp>
        <p:nvSpPr>
          <p:cNvPr id="346" name="Google Shape;346;p50"/>
          <p:cNvSpPr/>
          <p:nvPr/>
        </p:nvSpPr>
        <p:spPr>
          <a:xfrm>
            <a:off x="358600" y="3104050"/>
            <a:ext cx="1951200" cy="6276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Average"/>
                <a:ea typeface="Average"/>
                <a:cs typeface="Average"/>
                <a:sym typeface="Average"/>
              </a:rPr>
              <a:t>Bad Substitutes</a:t>
            </a:r>
            <a:endParaRPr b="1" sz="1800">
              <a:solidFill>
                <a:schemeClr val="lt1"/>
              </a:solidFill>
              <a:latin typeface="Average"/>
              <a:ea typeface="Average"/>
              <a:cs typeface="Average"/>
              <a:sym typeface="Average"/>
            </a:endParaRPr>
          </a:p>
        </p:txBody>
      </p:sp>
      <p:sp>
        <p:nvSpPr>
          <p:cNvPr id="347" name="Google Shape;347;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Thesis Outline</a:t>
            </a:r>
            <a:endParaRPr>
              <a:solidFill>
                <a:schemeClr val="lt1"/>
              </a:solidFill>
            </a:endParaRPr>
          </a:p>
        </p:txBody>
      </p:sp>
      <p:sp>
        <p:nvSpPr>
          <p:cNvPr id="353" name="Google Shape;353;p51"/>
          <p:cNvSpPr txBox="1"/>
          <p:nvPr>
            <p:ph idx="1" type="body"/>
          </p:nvPr>
        </p:nvSpPr>
        <p:spPr>
          <a:xfrm>
            <a:off x="311700" y="1152475"/>
            <a:ext cx="8760300" cy="3416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Clr>
                <a:srgbClr val="999999"/>
              </a:buClr>
              <a:buSzPts val="1800"/>
              <a:buAutoNum type="arabicPeriod"/>
            </a:pPr>
            <a:r>
              <a:rPr lang="en">
                <a:solidFill>
                  <a:srgbClr val="999999"/>
                </a:solidFill>
              </a:rPr>
              <a:t>Simplification using Paraphrases and Context-based Lexical Substitution</a:t>
            </a:r>
            <a:endParaRPr>
              <a:solidFill>
                <a:srgbClr val="999999"/>
              </a:solidFill>
            </a:endParaRPr>
          </a:p>
          <a:p>
            <a:pPr indent="0" lvl="0" marL="914400" rtl="0" algn="l">
              <a:lnSpc>
                <a:spcPct val="100000"/>
              </a:lnSpc>
              <a:spcBef>
                <a:spcPts val="0"/>
              </a:spcBef>
              <a:spcAft>
                <a:spcPts val="0"/>
              </a:spcAft>
              <a:buNone/>
            </a:pPr>
            <a:r>
              <a:t/>
            </a:r>
            <a:endParaRPr>
              <a:solidFill>
                <a:srgbClr val="FFFFFF"/>
              </a:solidFill>
            </a:endParaRPr>
          </a:p>
          <a:p>
            <a:pPr indent="-342900" lvl="0" marL="457200" rtl="0" algn="l">
              <a:lnSpc>
                <a:spcPct val="100000"/>
              </a:lnSpc>
              <a:spcBef>
                <a:spcPts val="0"/>
              </a:spcBef>
              <a:spcAft>
                <a:spcPts val="0"/>
              </a:spcAft>
              <a:buClr>
                <a:schemeClr val="lt1"/>
              </a:buClr>
              <a:buSzPts val="1800"/>
              <a:buAutoNum type="arabicPeriod"/>
            </a:pPr>
            <a:r>
              <a:rPr b="1" lang="en">
                <a:solidFill>
                  <a:schemeClr val="lt1"/>
                </a:solidFill>
              </a:rPr>
              <a:t>Modeling and Evaluation of Sentence Simplification</a:t>
            </a:r>
            <a:endParaRPr b="1">
              <a:solidFill>
                <a:schemeClr val="lt1"/>
              </a:solidFill>
            </a:endParaRPr>
          </a:p>
          <a:p>
            <a:pPr indent="0" lvl="0" marL="0" rtl="0" algn="l">
              <a:lnSpc>
                <a:spcPct val="100000"/>
              </a:lnSpc>
              <a:spcBef>
                <a:spcPts val="0"/>
              </a:spcBef>
              <a:spcAft>
                <a:spcPts val="0"/>
              </a:spcAft>
              <a:buNone/>
            </a:pPr>
            <a:r>
              <a:t/>
            </a:r>
            <a:endParaRPr>
              <a:solidFill>
                <a:srgbClr val="999999"/>
              </a:solidFill>
            </a:endParaRPr>
          </a:p>
          <a:p>
            <a:pPr indent="-342900" lvl="0" marL="457200" rtl="0" algn="l">
              <a:lnSpc>
                <a:spcPct val="100000"/>
              </a:lnSpc>
              <a:spcBef>
                <a:spcPts val="0"/>
              </a:spcBef>
              <a:spcAft>
                <a:spcPts val="0"/>
              </a:spcAft>
              <a:buClr>
                <a:srgbClr val="999999"/>
              </a:buClr>
              <a:buSzPts val="1800"/>
              <a:buAutoNum type="arabicPeriod"/>
            </a:pPr>
            <a:r>
              <a:rPr lang="en">
                <a:solidFill>
                  <a:srgbClr val="999999"/>
                </a:solidFill>
              </a:rPr>
              <a:t>Recasting Text Simplification as a Retrieval Task</a:t>
            </a:r>
            <a:endParaRPr>
              <a:solidFill>
                <a:srgbClr val="999999"/>
              </a:solidFill>
            </a:endParaRPr>
          </a:p>
        </p:txBody>
      </p:sp>
      <p:sp>
        <p:nvSpPr>
          <p:cNvPr id="354" name="Google Shape;354;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G</a:t>
            </a:r>
            <a:r>
              <a:rPr lang="en">
                <a:solidFill>
                  <a:schemeClr val="lt1"/>
                </a:solidFill>
              </a:rPr>
              <a:t>oal of Text Simplification</a:t>
            </a:r>
            <a:endParaRPr>
              <a:solidFill>
                <a:schemeClr val="lt1"/>
              </a:solidFill>
            </a:endParaRPr>
          </a:p>
        </p:txBody>
      </p:sp>
      <p:sp>
        <p:nvSpPr>
          <p:cNvPr id="75" name="Google Shape;75;p16"/>
          <p:cNvSpPr txBox="1"/>
          <p:nvPr>
            <p:ph idx="1" type="body"/>
          </p:nvPr>
        </p:nvSpPr>
        <p:spPr>
          <a:xfrm>
            <a:off x="311700" y="1152475"/>
            <a:ext cx="8760300" cy="3416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Clr>
                <a:schemeClr val="lt1"/>
              </a:buClr>
              <a:buSzPts val="1800"/>
              <a:buChar char="●"/>
            </a:pPr>
            <a:r>
              <a:rPr lang="en">
                <a:solidFill>
                  <a:schemeClr val="lt1"/>
                </a:solidFill>
              </a:rPr>
              <a:t>Help someone more easily learn about a topic</a:t>
            </a:r>
            <a:endParaRPr>
              <a:solidFill>
                <a:schemeClr val="lt1"/>
              </a:solidFill>
            </a:endParaRPr>
          </a:p>
          <a:p>
            <a:pPr indent="0" lvl="0" marL="457200" rtl="0" algn="l">
              <a:lnSpc>
                <a:spcPct val="100000"/>
              </a:lnSpc>
              <a:spcBef>
                <a:spcPts val="0"/>
              </a:spcBef>
              <a:spcAft>
                <a:spcPts val="0"/>
              </a:spcAft>
              <a:buNone/>
            </a:pPr>
            <a:r>
              <a:t/>
            </a:r>
            <a:endParaRPr>
              <a:solidFill>
                <a:schemeClr val="lt1"/>
              </a:solidFill>
            </a:endParaRPr>
          </a:p>
          <a:p>
            <a:pPr indent="-342900" lvl="0" marL="457200" rtl="0" algn="l">
              <a:lnSpc>
                <a:spcPct val="100000"/>
              </a:lnSpc>
              <a:spcBef>
                <a:spcPts val="0"/>
              </a:spcBef>
              <a:spcAft>
                <a:spcPts val="0"/>
              </a:spcAft>
              <a:buClr>
                <a:schemeClr val="lt1"/>
              </a:buClr>
              <a:buSzPts val="1800"/>
              <a:buChar char="●"/>
            </a:pPr>
            <a:r>
              <a:rPr lang="en">
                <a:solidFill>
                  <a:schemeClr val="lt1"/>
                </a:solidFill>
              </a:rPr>
              <a:t>Amount of help needed varies</a:t>
            </a:r>
            <a:endParaRPr>
              <a:solidFill>
                <a:schemeClr val="lt1"/>
              </a:solidFill>
            </a:endParaRPr>
          </a:p>
          <a:p>
            <a:pPr indent="-317500" lvl="1" marL="914400" rtl="0" algn="l">
              <a:lnSpc>
                <a:spcPct val="100000"/>
              </a:lnSpc>
              <a:spcBef>
                <a:spcPts val="0"/>
              </a:spcBef>
              <a:spcAft>
                <a:spcPts val="0"/>
              </a:spcAft>
              <a:buClr>
                <a:schemeClr val="lt1"/>
              </a:buClr>
              <a:buSzPts val="1400"/>
              <a:buChar char="○"/>
            </a:pPr>
            <a:r>
              <a:rPr lang="en">
                <a:solidFill>
                  <a:schemeClr val="lt1"/>
                </a:solidFill>
              </a:rPr>
              <a:t>Prior background knowledge</a:t>
            </a:r>
            <a:endParaRPr>
              <a:solidFill>
                <a:schemeClr val="lt1"/>
              </a:solidFill>
            </a:endParaRPr>
          </a:p>
          <a:p>
            <a:pPr indent="-317500" lvl="1" marL="914400" rtl="0" algn="l">
              <a:lnSpc>
                <a:spcPct val="100000"/>
              </a:lnSpc>
              <a:spcBef>
                <a:spcPts val="0"/>
              </a:spcBef>
              <a:spcAft>
                <a:spcPts val="0"/>
              </a:spcAft>
              <a:buClr>
                <a:schemeClr val="lt1"/>
              </a:buClr>
              <a:buSzPts val="1400"/>
              <a:buChar char="○"/>
            </a:pPr>
            <a:r>
              <a:rPr lang="en">
                <a:solidFill>
                  <a:schemeClr val="lt1"/>
                </a:solidFill>
              </a:rPr>
              <a:t>Ability to learn new concepts</a:t>
            </a:r>
            <a:endParaRPr>
              <a:solidFill>
                <a:schemeClr val="lt1"/>
              </a:solidFill>
            </a:endParaRPr>
          </a:p>
        </p:txBody>
      </p:sp>
      <p:sp>
        <p:nvSpPr>
          <p:cNvPr id="76" name="Google Shape;76;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Sequence-to-Sequence (Seq2Seq) Models</a:t>
            </a:r>
            <a:endParaRPr>
              <a:solidFill>
                <a:schemeClr val="lt1"/>
              </a:solidFill>
            </a:endParaRPr>
          </a:p>
        </p:txBody>
      </p:sp>
      <p:sp>
        <p:nvSpPr>
          <p:cNvPr id="360" name="Google Shape;360;p52"/>
          <p:cNvSpPr txBox="1"/>
          <p:nvPr/>
        </p:nvSpPr>
        <p:spPr>
          <a:xfrm>
            <a:off x="381925" y="4593325"/>
            <a:ext cx="7226100" cy="442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50">
                <a:solidFill>
                  <a:schemeClr val="lt1"/>
                </a:solidFill>
              </a:rPr>
              <a:t>Slide from University of Pennsylvania Lecture for CIS 530 by John Hewitt and Reno Kriz.</a:t>
            </a:r>
            <a:endParaRPr sz="1200">
              <a:solidFill>
                <a:schemeClr val="lt1"/>
              </a:solidFill>
              <a:latin typeface="Average"/>
              <a:ea typeface="Average"/>
              <a:cs typeface="Average"/>
              <a:sym typeface="Average"/>
            </a:endParaRPr>
          </a:p>
        </p:txBody>
      </p:sp>
      <p:sp>
        <p:nvSpPr>
          <p:cNvPr id="361" name="Google Shape;361;p52"/>
          <p:cNvSpPr/>
          <p:nvPr/>
        </p:nvSpPr>
        <p:spPr>
          <a:xfrm>
            <a:off x="65900" y="1428275"/>
            <a:ext cx="4355100" cy="1935600"/>
          </a:xfrm>
          <a:prstGeom prst="rect">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2"/>
          <p:cNvSpPr txBox="1"/>
          <p:nvPr/>
        </p:nvSpPr>
        <p:spPr>
          <a:xfrm>
            <a:off x="567835" y="1424050"/>
            <a:ext cx="825000" cy="29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Only</a:t>
            </a:r>
            <a:endParaRPr sz="2400"/>
          </a:p>
        </p:txBody>
      </p:sp>
      <p:sp>
        <p:nvSpPr>
          <p:cNvPr id="363" name="Google Shape;363;p52"/>
          <p:cNvSpPr/>
          <p:nvPr/>
        </p:nvSpPr>
        <p:spPr>
          <a:xfrm>
            <a:off x="262913" y="2811775"/>
            <a:ext cx="512100" cy="148200"/>
          </a:xfrm>
          <a:prstGeom prst="rect">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4" name="Google Shape;364;p52"/>
          <p:cNvCxnSpPr>
            <a:stCxn id="363" idx="3"/>
            <a:endCxn id="365" idx="1"/>
          </p:cNvCxnSpPr>
          <p:nvPr/>
        </p:nvCxnSpPr>
        <p:spPr>
          <a:xfrm>
            <a:off x="775013" y="2885875"/>
            <a:ext cx="485400" cy="0"/>
          </a:xfrm>
          <a:prstGeom prst="straightConnector1">
            <a:avLst/>
          </a:prstGeom>
          <a:noFill/>
          <a:ln cap="flat" cmpd="sng" w="9525">
            <a:solidFill>
              <a:srgbClr val="595959"/>
            </a:solidFill>
            <a:prstDash val="solid"/>
            <a:round/>
            <a:headEnd len="med" w="med" type="none"/>
            <a:tailEnd len="med" w="med" type="triangle"/>
          </a:ln>
        </p:spPr>
      </p:cxnSp>
      <p:sp>
        <p:nvSpPr>
          <p:cNvPr id="365" name="Google Shape;365;p52"/>
          <p:cNvSpPr/>
          <p:nvPr/>
        </p:nvSpPr>
        <p:spPr>
          <a:xfrm>
            <a:off x="1260413" y="2811775"/>
            <a:ext cx="512100" cy="148200"/>
          </a:xfrm>
          <a:prstGeom prst="rect">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52"/>
          <p:cNvSpPr/>
          <p:nvPr/>
        </p:nvSpPr>
        <p:spPr>
          <a:xfrm>
            <a:off x="2183163" y="2811775"/>
            <a:ext cx="512100" cy="148200"/>
          </a:xfrm>
          <a:prstGeom prst="rect">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7" name="Google Shape;367;p52"/>
          <p:cNvCxnSpPr>
            <a:stCxn id="366" idx="3"/>
            <a:endCxn id="368" idx="1"/>
          </p:cNvCxnSpPr>
          <p:nvPr/>
        </p:nvCxnSpPr>
        <p:spPr>
          <a:xfrm>
            <a:off x="2695263" y="2885875"/>
            <a:ext cx="485400" cy="0"/>
          </a:xfrm>
          <a:prstGeom prst="straightConnector1">
            <a:avLst/>
          </a:prstGeom>
          <a:noFill/>
          <a:ln cap="flat" cmpd="sng" w="9525">
            <a:solidFill>
              <a:srgbClr val="595959"/>
            </a:solidFill>
            <a:prstDash val="solid"/>
            <a:round/>
            <a:headEnd len="med" w="med" type="none"/>
            <a:tailEnd len="med" w="med" type="triangle"/>
          </a:ln>
        </p:spPr>
      </p:cxnSp>
      <p:sp>
        <p:nvSpPr>
          <p:cNvPr id="368" name="Google Shape;368;p52"/>
          <p:cNvSpPr/>
          <p:nvPr/>
        </p:nvSpPr>
        <p:spPr>
          <a:xfrm>
            <a:off x="3180663" y="2811775"/>
            <a:ext cx="512100" cy="148200"/>
          </a:xfrm>
          <a:prstGeom prst="rect">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9" name="Google Shape;369;p52"/>
          <p:cNvCxnSpPr>
            <a:stCxn id="365" idx="3"/>
            <a:endCxn id="366" idx="1"/>
          </p:cNvCxnSpPr>
          <p:nvPr/>
        </p:nvCxnSpPr>
        <p:spPr>
          <a:xfrm>
            <a:off x="1772513" y="2885875"/>
            <a:ext cx="410700" cy="0"/>
          </a:xfrm>
          <a:prstGeom prst="straightConnector1">
            <a:avLst/>
          </a:prstGeom>
          <a:noFill/>
          <a:ln cap="flat" cmpd="sng" w="9525">
            <a:solidFill>
              <a:srgbClr val="595959"/>
            </a:solidFill>
            <a:prstDash val="solid"/>
            <a:round/>
            <a:headEnd len="med" w="med" type="none"/>
            <a:tailEnd len="med" w="med" type="triangle"/>
          </a:ln>
        </p:spPr>
      </p:cxnSp>
      <p:sp>
        <p:nvSpPr>
          <p:cNvPr id="370" name="Google Shape;370;p52"/>
          <p:cNvSpPr txBox="1"/>
          <p:nvPr/>
        </p:nvSpPr>
        <p:spPr>
          <a:xfrm>
            <a:off x="1565335" y="1424050"/>
            <a:ext cx="825000" cy="29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use</a:t>
            </a:r>
            <a:endParaRPr sz="2400"/>
          </a:p>
        </p:txBody>
      </p:sp>
      <p:sp>
        <p:nvSpPr>
          <p:cNvPr id="371" name="Google Shape;371;p52"/>
          <p:cNvSpPr txBox="1"/>
          <p:nvPr/>
        </p:nvSpPr>
        <p:spPr>
          <a:xfrm>
            <a:off x="2324187" y="1424050"/>
            <a:ext cx="1083900" cy="29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neural</a:t>
            </a:r>
            <a:endParaRPr sz="2400"/>
          </a:p>
        </p:txBody>
      </p:sp>
      <p:sp>
        <p:nvSpPr>
          <p:cNvPr id="372" name="Google Shape;372;p52"/>
          <p:cNvSpPr txBox="1"/>
          <p:nvPr/>
        </p:nvSpPr>
        <p:spPr>
          <a:xfrm>
            <a:off x="3442838" y="1424050"/>
            <a:ext cx="910500" cy="29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nets</a:t>
            </a:r>
            <a:endParaRPr sz="2400"/>
          </a:p>
        </p:txBody>
      </p:sp>
      <p:sp>
        <p:nvSpPr>
          <p:cNvPr id="373" name="Google Shape;373;p52"/>
          <p:cNvSpPr/>
          <p:nvPr/>
        </p:nvSpPr>
        <p:spPr>
          <a:xfrm>
            <a:off x="911188" y="2037525"/>
            <a:ext cx="138300" cy="408900"/>
          </a:xfrm>
          <a:prstGeom prst="rect">
            <a:avLst/>
          </a:prstGeom>
          <a:solidFill>
            <a:srgbClr val="D5A6BD"/>
          </a:solidFill>
          <a:ln cap="flat" cmpd="sng" w="952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2"/>
          <p:cNvSpPr/>
          <p:nvPr/>
        </p:nvSpPr>
        <p:spPr>
          <a:xfrm>
            <a:off x="1908688" y="2037525"/>
            <a:ext cx="138300" cy="408900"/>
          </a:xfrm>
          <a:prstGeom prst="rect">
            <a:avLst/>
          </a:prstGeom>
          <a:solidFill>
            <a:srgbClr val="D5A6BD"/>
          </a:solidFill>
          <a:ln cap="flat" cmpd="sng" w="952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52"/>
          <p:cNvSpPr/>
          <p:nvPr/>
        </p:nvSpPr>
        <p:spPr>
          <a:xfrm>
            <a:off x="2796988" y="2037525"/>
            <a:ext cx="138300" cy="408900"/>
          </a:xfrm>
          <a:prstGeom prst="rect">
            <a:avLst/>
          </a:prstGeom>
          <a:solidFill>
            <a:srgbClr val="D5A6BD"/>
          </a:solidFill>
          <a:ln cap="flat" cmpd="sng" w="952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2"/>
          <p:cNvSpPr/>
          <p:nvPr/>
        </p:nvSpPr>
        <p:spPr>
          <a:xfrm>
            <a:off x="3828938" y="2037525"/>
            <a:ext cx="138300" cy="408900"/>
          </a:xfrm>
          <a:prstGeom prst="rect">
            <a:avLst/>
          </a:prstGeom>
          <a:solidFill>
            <a:srgbClr val="D5A6BD"/>
          </a:solidFill>
          <a:ln cap="flat" cmpd="sng" w="952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7" name="Google Shape;377;p52"/>
          <p:cNvCxnSpPr>
            <a:stCxn id="368" idx="3"/>
          </p:cNvCxnSpPr>
          <p:nvPr/>
        </p:nvCxnSpPr>
        <p:spPr>
          <a:xfrm>
            <a:off x="3692763" y="2885875"/>
            <a:ext cx="485400" cy="0"/>
          </a:xfrm>
          <a:prstGeom prst="straightConnector1">
            <a:avLst/>
          </a:prstGeom>
          <a:noFill/>
          <a:ln cap="flat" cmpd="sng" w="9525">
            <a:solidFill>
              <a:srgbClr val="595959"/>
            </a:solidFill>
            <a:prstDash val="solid"/>
            <a:round/>
            <a:headEnd len="med" w="med" type="none"/>
            <a:tailEnd len="med" w="med" type="triangle"/>
          </a:ln>
        </p:spPr>
      </p:cxnSp>
      <p:sp>
        <p:nvSpPr>
          <p:cNvPr id="378" name="Google Shape;378;p52"/>
          <p:cNvSpPr/>
          <p:nvPr/>
        </p:nvSpPr>
        <p:spPr>
          <a:xfrm>
            <a:off x="911188" y="2775925"/>
            <a:ext cx="138300" cy="219900"/>
          </a:xfrm>
          <a:prstGeom prst="ellipse">
            <a:avLst/>
          </a:prstGeom>
          <a:solidFill>
            <a:srgbClr val="3C78D8"/>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2"/>
          <p:cNvSpPr/>
          <p:nvPr/>
        </p:nvSpPr>
        <p:spPr>
          <a:xfrm>
            <a:off x="1908688" y="2775925"/>
            <a:ext cx="138300" cy="219900"/>
          </a:xfrm>
          <a:prstGeom prst="ellipse">
            <a:avLst/>
          </a:prstGeom>
          <a:solidFill>
            <a:srgbClr val="3C78D8"/>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2"/>
          <p:cNvSpPr/>
          <p:nvPr/>
        </p:nvSpPr>
        <p:spPr>
          <a:xfrm>
            <a:off x="2800725" y="2775925"/>
            <a:ext cx="138300" cy="219900"/>
          </a:xfrm>
          <a:prstGeom prst="ellipse">
            <a:avLst/>
          </a:prstGeom>
          <a:solidFill>
            <a:srgbClr val="3C78D8"/>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52"/>
          <p:cNvSpPr/>
          <p:nvPr/>
        </p:nvSpPr>
        <p:spPr>
          <a:xfrm>
            <a:off x="3828925" y="2763500"/>
            <a:ext cx="138300" cy="219900"/>
          </a:xfrm>
          <a:prstGeom prst="ellipse">
            <a:avLst/>
          </a:prstGeom>
          <a:solidFill>
            <a:srgbClr val="3C78D8"/>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2" name="Google Shape;382;p52"/>
          <p:cNvCxnSpPr>
            <a:stCxn id="373" idx="2"/>
            <a:endCxn id="378" idx="0"/>
          </p:cNvCxnSpPr>
          <p:nvPr/>
        </p:nvCxnSpPr>
        <p:spPr>
          <a:xfrm>
            <a:off x="980338" y="2446425"/>
            <a:ext cx="0" cy="329400"/>
          </a:xfrm>
          <a:prstGeom prst="straightConnector1">
            <a:avLst/>
          </a:prstGeom>
          <a:noFill/>
          <a:ln cap="flat" cmpd="sng" w="9525">
            <a:solidFill>
              <a:srgbClr val="595959"/>
            </a:solidFill>
            <a:prstDash val="solid"/>
            <a:round/>
            <a:headEnd len="med" w="med" type="none"/>
            <a:tailEnd len="med" w="med" type="triangle"/>
          </a:ln>
        </p:spPr>
      </p:cxnSp>
      <p:cxnSp>
        <p:nvCxnSpPr>
          <p:cNvPr id="383" name="Google Shape;383;p52"/>
          <p:cNvCxnSpPr>
            <a:stCxn id="374" idx="2"/>
            <a:endCxn id="379" idx="0"/>
          </p:cNvCxnSpPr>
          <p:nvPr/>
        </p:nvCxnSpPr>
        <p:spPr>
          <a:xfrm>
            <a:off x="1977838" y="2446425"/>
            <a:ext cx="0" cy="329400"/>
          </a:xfrm>
          <a:prstGeom prst="straightConnector1">
            <a:avLst/>
          </a:prstGeom>
          <a:noFill/>
          <a:ln cap="flat" cmpd="sng" w="9525">
            <a:solidFill>
              <a:srgbClr val="595959"/>
            </a:solidFill>
            <a:prstDash val="solid"/>
            <a:round/>
            <a:headEnd len="med" w="med" type="none"/>
            <a:tailEnd len="med" w="med" type="triangle"/>
          </a:ln>
        </p:spPr>
      </p:cxnSp>
      <p:cxnSp>
        <p:nvCxnSpPr>
          <p:cNvPr id="384" name="Google Shape;384;p52"/>
          <p:cNvCxnSpPr>
            <a:stCxn id="375" idx="2"/>
            <a:endCxn id="380" idx="0"/>
          </p:cNvCxnSpPr>
          <p:nvPr/>
        </p:nvCxnSpPr>
        <p:spPr>
          <a:xfrm>
            <a:off x="2866138" y="2446425"/>
            <a:ext cx="3600" cy="329400"/>
          </a:xfrm>
          <a:prstGeom prst="straightConnector1">
            <a:avLst/>
          </a:prstGeom>
          <a:noFill/>
          <a:ln cap="flat" cmpd="sng" w="9525">
            <a:solidFill>
              <a:srgbClr val="595959"/>
            </a:solidFill>
            <a:prstDash val="solid"/>
            <a:round/>
            <a:headEnd len="med" w="med" type="none"/>
            <a:tailEnd len="med" w="med" type="triangle"/>
          </a:ln>
        </p:spPr>
      </p:cxnSp>
      <p:cxnSp>
        <p:nvCxnSpPr>
          <p:cNvPr id="385" name="Google Shape;385;p52"/>
          <p:cNvCxnSpPr>
            <a:stCxn id="376" idx="2"/>
            <a:endCxn id="381" idx="0"/>
          </p:cNvCxnSpPr>
          <p:nvPr/>
        </p:nvCxnSpPr>
        <p:spPr>
          <a:xfrm>
            <a:off x="3898088" y="2446425"/>
            <a:ext cx="0" cy="317100"/>
          </a:xfrm>
          <a:prstGeom prst="straightConnector1">
            <a:avLst/>
          </a:prstGeom>
          <a:noFill/>
          <a:ln cap="flat" cmpd="sng" w="9525">
            <a:solidFill>
              <a:srgbClr val="595959"/>
            </a:solidFill>
            <a:prstDash val="solid"/>
            <a:round/>
            <a:headEnd len="med" w="med" type="none"/>
            <a:tailEnd len="med" w="med" type="triangle"/>
          </a:ln>
        </p:spPr>
      </p:cxnSp>
      <p:sp>
        <p:nvSpPr>
          <p:cNvPr id="386" name="Google Shape;386;p52"/>
          <p:cNvSpPr txBox="1"/>
          <p:nvPr/>
        </p:nvSpPr>
        <p:spPr>
          <a:xfrm>
            <a:off x="3442838" y="1424050"/>
            <a:ext cx="910500" cy="29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400">
              <a:solidFill>
                <a:srgbClr val="FF0000"/>
              </a:solidFill>
            </a:endParaRPr>
          </a:p>
        </p:txBody>
      </p:sp>
      <p:sp>
        <p:nvSpPr>
          <p:cNvPr id="387" name="Google Shape;387;p52"/>
          <p:cNvSpPr/>
          <p:nvPr/>
        </p:nvSpPr>
        <p:spPr>
          <a:xfrm>
            <a:off x="4178169" y="2811775"/>
            <a:ext cx="242700" cy="148200"/>
          </a:xfrm>
          <a:prstGeom prst="rect">
            <a:avLst/>
          </a:prstGeom>
          <a:solidFill>
            <a:srgbClr val="F9CB9C"/>
          </a:solidFill>
          <a:ln cap="flat" cmpd="sng" w="952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2"/>
          <p:cNvSpPr txBox="1"/>
          <p:nvPr/>
        </p:nvSpPr>
        <p:spPr>
          <a:xfrm>
            <a:off x="1168100" y="3044275"/>
            <a:ext cx="2799300" cy="60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Encoder (seq)</a:t>
            </a:r>
            <a:endParaRPr b="1" sz="30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Sequence-to-Sequence (Seq2Seq) Models</a:t>
            </a:r>
            <a:endParaRPr>
              <a:solidFill>
                <a:schemeClr val="lt1"/>
              </a:solidFill>
            </a:endParaRPr>
          </a:p>
        </p:txBody>
      </p:sp>
      <p:sp>
        <p:nvSpPr>
          <p:cNvPr id="394" name="Google Shape;394;p53"/>
          <p:cNvSpPr txBox="1"/>
          <p:nvPr/>
        </p:nvSpPr>
        <p:spPr>
          <a:xfrm>
            <a:off x="381925" y="4593325"/>
            <a:ext cx="7226100" cy="442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50">
                <a:solidFill>
                  <a:schemeClr val="lt1"/>
                </a:solidFill>
              </a:rPr>
              <a:t>Slide from University of Pennsylvania Lecture for CIS 530 by John Hewitt and Reno Kriz.</a:t>
            </a:r>
            <a:endParaRPr sz="1200">
              <a:solidFill>
                <a:schemeClr val="lt1"/>
              </a:solidFill>
              <a:latin typeface="Average"/>
              <a:ea typeface="Average"/>
              <a:cs typeface="Average"/>
              <a:sym typeface="Average"/>
            </a:endParaRPr>
          </a:p>
        </p:txBody>
      </p:sp>
      <p:sp>
        <p:nvSpPr>
          <p:cNvPr id="395" name="Google Shape;395;p53"/>
          <p:cNvSpPr txBox="1"/>
          <p:nvPr>
            <p:ph idx="12" type="sldNum"/>
          </p:nvPr>
        </p:nvSpPr>
        <p:spPr>
          <a:xfrm>
            <a:off x="8529408" y="415596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
        <p:nvSpPr>
          <p:cNvPr id="396" name="Google Shape;396;p53"/>
          <p:cNvSpPr/>
          <p:nvPr/>
        </p:nvSpPr>
        <p:spPr>
          <a:xfrm>
            <a:off x="4421000" y="2315475"/>
            <a:ext cx="4355100" cy="19356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3"/>
          <p:cNvSpPr/>
          <p:nvPr/>
        </p:nvSpPr>
        <p:spPr>
          <a:xfrm>
            <a:off x="65900" y="1428275"/>
            <a:ext cx="4355100" cy="1935600"/>
          </a:xfrm>
          <a:prstGeom prst="rect">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3"/>
          <p:cNvSpPr txBox="1"/>
          <p:nvPr/>
        </p:nvSpPr>
        <p:spPr>
          <a:xfrm>
            <a:off x="567835" y="1424050"/>
            <a:ext cx="825000" cy="29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Only</a:t>
            </a:r>
            <a:endParaRPr sz="2400"/>
          </a:p>
        </p:txBody>
      </p:sp>
      <p:sp>
        <p:nvSpPr>
          <p:cNvPr id="399" name="Google Shape;399;p53"/>
          <p:cNvSpPr/>
          <p:nvPr/>
        </p:nvSpPr>
        <p:spPr>
          <a:xfrm>
            <a:off x="262913" y="2811775"/>
            <a:ext cx="512100" cy="148200"/>
          </a:xfrm>
          <a:prstGeom prst="rect">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0" name="Google Shape;400;p53"/>
          <p:cNvCxnSpPr>
            <a:stCxn id="399" idx="3"/>
            <a:endCxn id="401" idx="1"/>
          </p:cNvCxnSpPr>
          <p:nvPr/>
        </p:nvCxnSpPr>
        <p:spPr>
          <a:xfrm>
            <a:off x="775013" y="2885875"/>
            <a:ext cx="485400" cy="0"/>
          </a:xfrm>
          <a:prstGeom prst="straightConnector1">
            <a:avLst/>
          </a:prstGeom>
          <a:noFill/>
          <a:ln cap="flat" cmpd="sng" w="9525">
            <a:solidFill>
              <a:srgbClr val="595959"/>
            </a:solidFill>
            <a:prstDash val="solid"/>
            <a:round/>
            <a:headEnd len="med" w="med" type="none"/>
            <a:tailEnd len="med" w="med" type="triangle"/>
          </a:ln>
        </p:spPr>
      </p:cxnSp>
      <p:sp>
        <p:nvSpPr>
          <p:cNvPr id="401" name="Google Shape;401;p53"/>
          <p:cNvSpPr/>
          <p:nvPr/>
        </p:nvSpPr>
        <p:spPr>
          <a:xfrm>
            <a:off x="1260413" y="2811775"/>
            <a:ext cx="512100" cy="148200"/>
          </a:xfrm>
          <a:prstGeom prst="rect">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3"/>
          <p:cNvSpPr/>
          <p:nvPr/>
        </p:nvSpPr>
        <p:spPr>
          <a:xfrm>
            <a:off x="2183163" y="2811775"/>
            <a:ext cx="512100" cy="148200"/>
          </a:xfrm>
          <a:prstGeom prst="rect">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3" name="Google Shape;403;p53"/>
          <p:cNvCxnSpPr>
            <a:stCxn id="402" idx="3"/>
            <a:endCxn id="404" idx="1"/>
          </p:cNvCxnSpPr>
          <p:nvPr/>
        </p:nvCxnSpPr>
        <p:spPr>
          <a:xfrm>
            <a:off x="2695263" y="2885875"/>
            <a:ext cx="485400" cy="0"/>
          </a:xfrm>
          <a:prstGeom prst="straightConnector1">
            <a:avLst/>
          </a:prstGeom>
          <a:noFill/>
          <a:ln cap="flat" cmpd="sng" w="9525">
            <a:solidFill>
              <a:srgbClr val="595959"/>
            </a:solidFill>
            <a:prstDash val="solid"/>
            <a:round/>
            <a:headEnd len="med" w="med" type="none"/>
            <a:tailEnd len="med" w="med" type="triangle"/>
          </a:ln>
        </p:spPr>
      </p:cxnSp>
      <p:sp>
        <p:nvSpPr>
          <p:cNvPr id="404" name="Google Shape;404;p53"/>
          <p:cNvSpPr/>
          <p:nvPr/>
        </p:nvSpPr>
        <p:spPr>
          <a:xfrm>
            <a:off x="3180663" y="2811775"/>
            <a:ext cx="512100" cy="148200"/>
          </a:xfrm>
          <a:prstGeom prst="rect">
            <a:avLst/>
          </a:pr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5" name="Google Shape;405;p53"/>
          <p:cNvCxnSpPr>
            <a:stCxn id="401" idx="3"/>
            <a:endCxn id="402" idx="1"/>
          </p:cNvCxnSpPr>
          <p:nvPr/>
        </p:nvCxnSpPr>
        <p:spPr>
          <a:xfrm>
            <a:off x="1772513" y="2885875"/>
            <a:ext cx="410700" cy="0"/>
          </a:xfrm>
          <a:prstGeom prst="straightConnector1">
            <a:avLst/>
          </a:prstGeom>
          <a:noFill/>
          <a:ln cap="flat" cmpd="sng" w="9525">
            <a:solidFill>
              <a:srgbClr val="595959"/>
            </a:solidFill>
            <a:prstDash val="solid"/>
            <a:round/>
            <a:headEnd len="med" w="med" type="none"/>
            <a:tailEnd len="med" w="med" type="triangle"/>
          </a:ln>
        </p:spPr>
      </p:cxnSp>
      <p:sp>
        <p:nvSpPr>
          <p:cNvPr id="406" name="Google Shape;406;p53"/>
          <p:cNvSpPr txBox="1"/>
          <p:nvPr/>
        </p:nvSpPr>
        <p:spPr>
          <a:xfrm>
            <a:off x="1565335" y="1424050"/>
            <a:ext cx="825000" cy="29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use</a:t>
            </a:r>
            <a:endParaRPr sz="2400"/>
          </a:p>
        </p:txBody>
      </p:sp>
      <p:sp>
        <p:nvSpPr>
          <p:cNvPr id="407" name="Google Shape;407;p53"/>
          <p:cNvSpPr txBox="1"/>
          <p:nvPr/>
        </p:nvSpPr>
        <p:spPr>
          <a:xfrm>
            <a:off x="2324187" y="1424050"/>
            <a:ext cx="1083900" cy="29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neural</a:t>
            </a:r>
            <a:endParaRPr sz="2400"/>
          </a:p>
        </p:txBody>
      </p:sp>
      <p:sp>
        <p:nvSpPr>
          <p:cNvPr id="408" name="Google Shape;408;p53"/>
          <p:cNvSpPr txBox="1"/>
          <p:nvPr/>
        </p:nvSpPr>
        <p:spPr>
          <a:xfrm>
            <a:off x="3442838" y="1424050"/>
            <a:ext cx="910500" cy="29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nets</a:t>
            </a:r>
            <a:endParaRPr sz="2400"/>
          </a:p>
        </p:txBody>
      </p:sp>
      <p:sp>
        <p:nvSpPr>
          <p:cNvPr id="409" name="Google Shape;409;p53"/>
          <p:cNvSpPr/>
          <p:nvPr/>
        </p:nvSpPr>
        <p:spPr>
          <a:xfrm>
            <a:off x="911188" y="2037525"/>
            <a:ext cx="138300" cy="408900"/>
          </a:xfrm>
          <a:prstGeom prst="rect">
            <a:avLst/>
          </a:prstGeom>
          <a:solidFill>
            <a:srgbClr val="D5A6BD"/>
          </a:solidFill>
          <a:ln cap="flat" cmpd="sng" w="952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3"/>
          <p:cNvSpPr/>
          <p:nvPr/>
        </p:nvSpPr>
        <p:spPr>
          <a:xfrm>
            <a:off x="1908688" y="2037525"/>
            <a:ext cx="138300" cy="408900"/>
          </a:xfrm>
          <a:prstGeom prst="rect">
            <a:avLst/>
          </a:prstGeom>
          <a:solidFill>
            <a:srgbClr val="D5A6BD"/>
          </a:solidFill>
          <a:ln cap="flat" cmpd="sng" w="952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53"/>
          <p:cNvSpPr/>
          <p:nvPr/>
        </p:nvSpPr>
        <p:spPr>
          <a:xfrm>
            <a:off x="2796988" y="2037525"/>
            <a:ext cx="138300" cy="408900"/>
          </a:xfrm>
          <a:prstGeom prst="rect">
            <a:avLst/>
          </a:prstGeom>
          <a:solidFill>
            <a:srgbClr val="D5A6BD"/>
          </a:solidFill>
          <a:ln cap="flat" cmpd="sng" w="952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3"/>
          <p:cNvSpPr/>
          <p:nvPr/>
        </p:nvSpPr>
        <p:spPr>
          <a:xfrm>
            <a:off x="3828938" y="2037525"/>
            <a:ext cx="138300" cy="408900"/>
          </a:xfrm>
          <a:prstGeom prst="rect">
            <a:avLst/>
          </a:prstGeom>
          <a:solidFill>
            <a:srgbClr val="D5A6BD"/>
          </a:solidFill>
          <a:ln cap="flat" cmpd="sng" w="952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3" name="Google Shape;413;p53"/>
          <p:cNvCxnSpPr>
            <a:stCxn id="404" idx="3"/>
          </p:cNvCxnSpPr>
          <p:nvPr/>
        </p:nvCxnSpPr>
        <p:spPr>
          <a:xfrm>
            <a:off x="3692763" y="2885875"/>
            <a:ext cx="485400" cy="0"/>
          </a:xfrm>
          <a:prstGeom prst="straightConnector1">
            <a:avLst/>
          </a:prstGeom>
          <a:noFill/>
          <a:ln cap="flat" cmpd="sng" w="9525">
            <a:solidFill>
              <a:srgbClr val="595959"/>
            </a:solidFill>
            <a:prstDash val="solid"/>
            <a:round/>
            <a:headEnd len="med" w="med" type="none"/>
            <a:tailEnd len="med" w="med" type="triangle"/>
          </a:ln>
        </p:spPr>
      </p:cxnSp>
      <p:sp>
        <p:nvSpPr>
          <p:cNvPr id="414" name="Google Shape;414;p53"/>
          <p:cNvSpPr/>
          <p:nvPr/>
        </p:nvSpPr>
        <p:spPr>
          <a:xfrm>
            <a:off x="911188" y="2775925"/>
            <a:ext cx="138300" cy="219900"/>
          </a:xfrm>
          <a:prstGeom prst="ellipse">
            <a:avLst/>
          </a:prstGeom>
          <a:solidFill>
            <a:srgbClr val="3C78D8"/>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3"/>
          <p:cNvSpPr/>
          <p:nvPr/>
        </p:nvSpPr>
        <p:spPr>
          <a:xfrm>
            <a:off x="1908688" y="2775925"/>
            <a:ext cx="138300" cy="219900"/>
          </a:xfrm>
          <a:prstGeom prst="ellipse">
            <a:avLst/>
          </a:prstGeom>
          <a:solidFill>
            <a:srgbClr val="3C78D8"/>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3"/>
          <p:cNvSpPr/>
          <p:nvPr/>
        </p:nvSpPr>
        <p:spPr>
          <a:xfrm>
            <a:off x="2800725" y="2775925"/>
            <a:ext cx="138300" cy="219900"/>
          </a:xfrm>
          <a:prstGeom prst="ellipse">
            <a:avLst/>
          </a:prstGeom>
          <a:solidFill>
            <a:srgbClr val="3C78D8"/>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3"/>
          <p:cNvSpPr/>
          <p:nvPr/>
        </p:nvSpPr>
        <p:spPr>
          <a:xfrm>
            <a:off x="3828925" y="2763500"/>
            <a:ext cx="138300" cy="219900"/>
          </a:xfrm>
          <a:prstGeom prst="ellipse">
            <a:avLst/>
          </a:prstGeom>
          <a:solidFill>
            <a:srgbClr val="3C78D8"/>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8" name="Google Shape;418;p53"/>
          <p:cNvCxnSpPr>
            <a:stCxn id="409" idx="2"/>
            <a:endCxn id="414" idx="0"/>
          </p:cNvCxnSpPr>
          <p:nvPr/>
        </p:nvCxnSpPr>
        <p:spPr>
          <a:xfrm>
            <a:off x="980338" y="2446425"/>
            <a:ext cx="0" cy="329400"/>
          </a:xfrm>
          <a:prstGeom prst="straightConnector1">
            <a:avLst/>
          </a:prstGeom>
          <a:noFill/>
          <a:ln cap="flat" cmpd="sng" w="9525">
            <a:solidFill>
              <a:srgbClr val="595959"/>
            </a:solidFill>
            <a:prstDash val="solid"/>
            <a:round/>
            <a:headEnd len="med" w="med" type="none"/>
            <a:tailEnd len="med" w="med" type="triangle"/>
          </a:ln>
        </p:spPr>
      </p:cxnSp>
      <p:cxnSp>
        <p:nvCxnSpPr>
          <p:cNvPr id="419" name="Google Shape;419;p53"/>
          <p:cNvCxnSpPr>
            <a:stCxn id="410" idx="2"/>
            <a:endCxn id="415" idx="0"/>
          </p:cNvCxnSpPr>
          <p:nvPr/>
        </p:nvCxnSpPr>
        <p:spPr>
          <a:xfrm>
            <a:off x="1977838" y="2446425"/>
            <a:ext cx="0" cy="329400"/>
          </a:xfrm>
          <a:prstGeom prst="straightConnector1">
            <a:avLst/>
          </a:prstGeom>
          <a:noFill/>
          <a:ln cap="flat" cmpd="sng" w="9525">
            <a:solidFill>
              <a:srgbClr val="595959"/>
            </a:solidFill>
            <a:prstDash val="solid"/>
            <a:round/>
            <a:headEnd len="med" w="med" type="none"/>
            <a:tailEnd len="med" w="med" type="triangle"/>
          </a:ln>
        </p:spPr>
      </p:cxnSp>
      <p:cxnSp>
        <p:nvCxnSpPr>
          <p:cNvPr id="420" name="Google Shape;420;p53"/>
          <p:cNvCxnSpPr>
            <a:stCxn id="411" idx="2"/>
            <a:endCxn id="416" idx="0"/>
          </p:cNvCxnSpPr>
          <p:nvPr/>
        </p:nvCxnSpPr>
        <p:spPr>
          <a:xfrm>
            <a:off x="2866138" y="2446425"/>
            <a:ext cx="3600" cy="329400"/>
          </a:xfrm>
          <a:prstGeom prst="straightConnector1">
            <a:avLst/>
          </a:prstGeom>
          <a:noFill/>
          <a:ln cap="flat" cmpd="sng" w="9525">
            <a:solidFill>
              <a:srgbClr val="595959"/>
            </a:solidFill>
            <a:prstDash val="solid"/>
            <a:round/>
            <a:headEnd len="med" w="med" type="none"/>
            <a:tailEnd len="med" w="med" type="triangle"/>
          </a:ln>
        </p:spPr>
      </p:cxnSp>
      <p:cxnSp>
        <p:nvCxnSpPr>
          <p:cNvPr id="421" name="Google Shape;421;p53"/>
          <p:cNvCxnSpPr>
            <a:stCxn id="412" idx="2"/>
            <a:endCxn id="417" idx="0"/>
          </p:cNvCxnSpPr>
          <p:nvPr/>
        </p:nvCxnSpPr>
        <p:spPr>
          <a:xfrm>
            <a:off x="3898088" y="2446425"/>
            <a:ext cx="0" cy="317100"/>
          </a:xfrm>
          <a:prstGeom prst="straightConnector1">
            <a:avLst/>
          </a:prstGeom>
          <a:noFill/>
          <a:ln cap="flat" cmpd="sng" w="9525">
            <a:solidFill>
              <a:srgbClr val="595959"/>
            </a:solidFill>
            <a:prstDash val="solid"/>
            <a:round/>
            <a:headEnd len="med" w="med" type="none"/>
            <a:tailEnd len="med" w="med" type="triangle"/>
          </a:ln>
        </p:spPr>
      </p:cxnSp>
      <p:sp>
        <p:nvSpPr>
          <p:cNvPr id="422" name="Google Shape;422;p53"/>
          <p:cNvSpPr txBox="1"/>
          <p:nvPr/>
        </p:nvSpPr>
        <p:spPr>
          <a:xfrm>
            <a:off x="3442838" y="1424050"/>
            <a:ext cx="910500" cy="29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400">
              <a:solidFill>
                <a:srgbClr val="FF0000"/>
              </a:solidFill>
            </a:endParaRPr>
          </a:p>
        </p:txBody>
      </p:sp>
      <p:sp>
        <p:nvSpPr>
          <p:cNvPr id="423" name="Google Shape;423;p53"/>
          <p:cNvSpPr/>
          <p:nvPr/>
        </p:nvSpPr>
        <p:spPr>
          <a:xfrm>
            <a:off x="4178163" y="2811775"/>
            <a:ext cx="512100" cy="148200"/>
          </a:xfrm>
          <a:prstGeom prst="rect">
            <a:avLst/>
          </a:prstGeom>
          <a:solidFill>
            <a:srgbClr val="F9CB9C"/>
          </a:solidFill>
          <a:ln cap="flat" cmpd="sng" w="952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3"/>
          <p:cNvSpPr txBox="1"/>
          <p:nvPr/>
        </p:nvSpPr>
        <p:spPr>
          <a:xfrm>
            <a:off x="4483106" y="3646375"/>
            <a:ext cx="825000" cy="29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Jiri</a:t>
            </a:r>
            <a:endParaRPr sz="2400"/>
          </a:p>
          <a:p>
            <a:pPr indent="0" lvl="0" marL="0" rtl="0" algn="ctr">
              <a:spcBef>
                <a:spcPts val="0"/>
              </a:spcBef>
              <a:spcAft>
                <a:spcPts val="0"/>
              </a:spcAft>
              <a:buNone/>
            </a:pPr>
            <a:r>
              <a:t/>
            </a:r>
            <a:endParaRPr sz="2400"/>
          </a:p>
        </p:txBody>
      </p:sp>
      <p:cxnSp>
        <p:nvCxnSpPr>
          <p:cNvPr id="425" name="Google Shape;425;p53"/>
          <p:cNvCxnSpPr>
            <a:endCxn id="426" idx="1"/>
          </p:cNvCxnSpPr>
          <p:nvPr/>
        </p:nvCxnSpPr>
        <p:spPr>
          <a:xfrm>
            <a:off x="4690263" y="2885875"/>
            <a:ext cx="485400" cy="0"/>
          </a:xfrm>
          <a:prstGeom prst="straightConnector1">
            <a:avLst/>
          </a:prstGeom>
          <a:noFill/>
          <a:ln cap="flat" cmpd="sng" w="9525">
            <a:solidFill>
              <a:srgbClr val="595959"/>
            </a:solidFill>
            <a:prstDash val="solid"/>
            <a:round/>
            <a:headEnd len="med" w="med" type="none"/>
            <a:tailEnd len="med" w="med" type="triangle"/>
          </a:ln>
        </p:spPr>
      </p:cxnSp>
      <p:sp>
        <p:nvSpPr>
          <p:cNvPr id="426" name="Google Shape;426;p53"/>
          <p:cNvSpPr/>
          <p:nvPr/>
        </p:nvSpPr>
        <p:spPr>
          <a:xfrm>
            <a:off x="5175663" y="2811775"/>
            <a:ext cx="512100" cy="148200"/>
          </a:xfrm>
          <a:prstGeom prst="rect">
            <a:avLst/>
          </a:prstGeom>
          <a:solidFill>
            <a:srgbClr val="76A5AF"/>
          </a:solidFill>
          <a:ln cap="flat" cmpd="sng" w="9525">
            <a:solidFill>
              <a:srgbClr val="76A5A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53"/>
          <p:cNvSpPr/>
          <p:nvPr/>
        </p:nvSpPr>
        <p:spPr>
          <a:xfrm>
            <a:off x="6098413" y="2811775"/>
            <a:ext cx="512100" cy="148200"/>
          </a:xfrm>
          <a:prstGeom prst="rect">
            <a:avLst/>
          </a:prstGeom>
          <a:solidFill>
            <a:srgbClr val="76A5AF"/>
          </a:solidFill>
          <a:ln cap="flat" cmpd="sng" w="9525">
            <a:solidFill>
              <a:srgbClr val="76A5A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8" name="Google Shape;428;p53"/>
          <p:cNvCxnSpPr>
            <a:stCxn id="427" idx="3"/>
            <a:endCxn id="429" idx="1"/>
          </p:cNvCxnSpPr>
          <p:nvPr/>
        </p:nvCxnSpPr>
        <p:spPr>
          <a:xfrm>
            <a:off x="6610513" y="2885875"/>
            <a:ext cx="485400" cy="0"/>
          </a:xfrm>
          <a:prstGeom prst="straightConnector1">
            <a:avLst/>
          </a:prstGeom>
          <a:noFill/>
          <a:ln cap="flat" cmpd="sng" w="9525">
            <a:solidFill>
              <a:srgbClr val="595959"/>
            </a:solidFill>
            <a:prstDash val="solid"/>
            <a:round/>
            <a:headEnd len="med" w="med" type="none"/>
            <a:tailEnd len="med" w="med" type="triangle"/>
          </a:ln>
        </p:spPr>
      </p:cxnSp>
      <p:sp>
        <p:nvSpPr>
          <p:cNvPr id="429" name="Google Shape;429;p53"/>
          <p:cNvSpPr/>
          <p:nvPr/>
        </p:nvSpPr>
        <p:spPr>
          <a:xfrm>
            <a:off x="7095913" y="2811775"/>
            <a:ext cx="512100" cy="148200"/>
          </a:xfrm>
          <a:prstGeom prst="rect">
            <a:avLst/>
          </a:prstGeom>
          <a:solidFill>
            <a:srgbClr val="76A5AF"/>
          </a:solidFill>
          <a:ln cap="flat" cmpd="sng" w="9525">
            <a:solidFill>
              <a:srgbClr val="76A5A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0" name="Google Shape;430;p53"/>
          <p:cNvCxnSpPr>
            <a:stCxn id="426" idx="3"/>
            <a:endCxn id="427" idx="1"/>
          </p:cNvCxnSpPr>
          <p:nvPr/>
        </p:nvCxnSpPr>
        <p:spPr>
          <a:xfrm>
            <a:off x="5687763" y="2885875"/>
            <a:ext cx="410700" cy="0"/>
          </a:xfrm>
          <a:prstGeom prst="straightConnector1">
            <a:avLst/>
          </a:prstGeom>
          <a:noFill/>
          <a:ln cap="flat" cmpd="sng" w="9525">
            <a:solidFill>
              <a:srgbClr val="595959"/>
            </a:solidFill>
            <a:prstDash val="solid"/>
            <a:round/>
            <a:headEnd len="med" w="med" type="none"/>
            <a:tailEnd len="med" w="med" type="triangle"/>
          </a:ln>
        </p:spPr>
      </p:cxnSp>
      <p:sp>
        <p:nvSpPr>
          <p:cNvPr id="431" name="Google Shape;431;p53"/>
          <p:cNvSpPr txBox="1"/>
          <p:nvPr/>
        </p:nvSpPr>
        <p:spPr>
          <a:xfrm>
            <a:off x="5175671" y="3646375"/>
            <a:ext cx="1166700" cy="29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naanị</a:t>
            </a:r>
            <a:endParaRPr sz="2400"/>
          </a:p>
        </p:txBody>
      </p:sp>
      <p:sp>
        <p:nvSpPr>
          <p:cNvPr id="432" name="Google Shape;432;p53"/>
          <p:cNvSpPr/>
          <p:nvPr/>
        </p:nvSpPr>
        <p:spPr>
          <a:xfrm rot="10800000">
            <a:off x="7744188" y="3289375"/>
            <a:ext cx="138300" cy="408900"/>
          </a:xfrm>
          <a:prstGeom prst="rect">
            <a:avLst/>
          </a:prstGeom>
          <a:solidFill>
            <a:srgbClr val="D5A6BD"/>
          </a:solidFill>
          <a:ln cap="flat" cmpd="sng" w="952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3"/>
          <p:cNvSpPr/>
          <p:nvPr/>
        </p:nvSpPr>
        <p:spPr>
          <a:xfrm rot="10800000">
            <a:off x="6746688" y="3289375"/>
            <a:ext cx="138300" cy="408900"/>
          </a:xfrm>
          <a:prstGeom prst="rect">
            <a:avLst/>
          </a:prstGeom>
          <a:solidFill>
            <a:srgbClr val="D5A6BD"/>
          </a:solidFill>
          <a:ln cap="flat" cmpd="sng" w="952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53"/>
          <p:cNvSpPr/>
          <p:nvPr/>
        </p:nvSpPr>
        <p:spPr>
          <a:xfrm rot="10800000">
            <a:off x="5858388" y="3289375"/>
            <a:ext cx="138300" cy="408900"/>
          </a:xfrm>
          <a:prstGeom prst="rect">
            <a:avLst/>
          </a:prstGeom>
          <a:solidFill>
            <a:srgbClr val="D5A6BD"/>
          </a:solidFill>
          <a:ln cap="flat" cmpd="sng" w="952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3"/>
          <p:cNvSpPr/>
          <p:nvPr/>
        </p:nvSpPr>
        <p:spPr>
          <a:xfrm rot="10800000">
            <a:off x="4826438" y="3289375"/>
            <a:ext cx="138300" cy="408900"/>
          </a:xfrm>
          <a:prstGeom prst="rect">
            <a:avLst/>
          </a:prstGeom>
          <a:solidFill>
            <a:srgbClr val="D5A6BD"/>
          </a:solidFill>
          <a:ln cap="flat" cmpd="sng" w="952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6" name="Google Shape;436;p53"/>
          <p:cNvCxnSpPr>
            <a:stCxn id="429" idx="3"/>
          </p:cNvCxnSpPr>
          <p:nvPr/>
        </p:nvCxnSpPr>
        <p:spPr>
          <a:xfrm>
            <a:off x="7608013" y="2885875"/>
            <a:ext cx="485400" cy="0"/>
          </a:xfrm>
          <a:prstGeom prst="straightConnector1">
            <a:avLst/>
          </a:prstGeom>
          <a:noFill/>
          <a:ln cap="flat" cmpd="sng" w="9525">
            <a:solidFill>
              <a:srgbClr val="595959"/>
            </a:solidFill>
            <a:prstDash val="solid"/>
            <a:round/>
            <a:headEnd len="med" w="med" type="none"/>
            <a:tailEnd len="med" w="med" type="triangle"/>
          </a:ln>
        </p:spPr>
      </p:cxnSp>
      <p:sp>
        <p:nvSpPr>
          <p:cNvPr id="437" name="Google Shape;437;p53"/>
          <p:cNvSpPr/>
          <p:nvPr/>
        </p:nvSpPr>
        <p:spPr>
          <a:xfrm>
            <a:off x="4826438" y="2775925"/>
            <a:ext cx="138300" cy="219900"/>
          </a:xfrm>
          <a:prstGeom prst="ellipse">
            <a:avLst/>
          </a:prstGeom>
          <a:solidFill>
            <a:srgbClr val="3C78D8"/>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3"/>
          <p:cNvSpPr/>
          <p:nvPr/>
        </p:nvSpPr>
        <p:spPr>
          <a:xfrm>
            <a:off x="5823938" y="2775925"/>
            <a:ext cx="138300" cy="219900"/>
          </a:xfrm>
          <a:prstGeom prst="ellipse">
            <a:avLst/>
          </a:prstGeom>
          <a:solidFill>
            <a:srgbClr val="3C78D8"/>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3"/>
          <p:cNvSpPr/>
          <p:nvPr/>
        </p:nvSpPr>
        <p:spPr>
          <a:xfrm>
            <a:off x="6715975" y="2775925"/>
            <a:ext cx="138300" cy="219900"/>
          </a:xfrm>
          <a:prstGeom prst="ellipse">
            <a:avLst/>
          </a:prstGeom>
          <a:solidFill>
            <a:srgbClr val="3C78D8"/>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53"/>
          <p:cNvSpPr/>
          <p:nvPr/>
        </p:nvSpPr>
        <p:spPr>
          <a:xfrm>
            <a:off x="7744175" y="2763500"/>
            <a:ext cx="138300" cy="219900"/>
          </a:xfrm>
          <a:prstGeom prst="ellipse">
            <a:avLst/>
          </a:prstGeom>
          <a:solidFill>
            <a:srgbClr val="3C78D8"/>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53"/>
          <p:cNvSpPr txBox="1"/>
          <p:nvPr/>
        </p:nvSpPr>
        <p:spPr>
          <a:xfrm>
            <a:off x="6287102" y="3646375"/>
            <a:ext cx="1166700" cy="29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0000"/>
                </a:solidFill>
              </a:rPr>
              <a:t>netwọk</a:t>
            </a:r>
            <a:endParaRPr sz="2400">
              <a:solidFill>
                <a:srgbClr val="FF0000"/>
              </a:solidFill>
            </a:endParaRPr>
          </a:p>
          <a:p>
            <a:pPr indent="0" lvl="0" marL="0" rtl="0" algn="ctr">
              <a:spcBef>
                <a:spcPts val="0"/>
              </a:spcBef>
              <a:spcAft>
                <a:spcPts val="0"/>
              </a:spcAft>
              <a:buNone/>
            </a:pPr>
            <a:r>
              <a:t/>
            </a:r>
            <a:endParaRPr sz="2400">
              <a:solidFill>
                <a:srgbClr val="FF0000"/>
              </a:solidFill>
            </a:endParaRPr>
          </a:p>
        </p:txBody>
      </p:sp>
      <p:sp>
        <p:nvSpPr>
          <p:cNvPr id="442" name="Google Shape;442;p53"/>
          <p:cNvSpPr/>
          <p:nvPr/>
        </p:nvSpPr>
        <p:spPr>
          <a:xfrm>
            <a:off x="8093413" y="2811775"/>
            <a:ext cx="512100" cy="148200"/>
          </a:xfrm>
          <a:prstGeom prst="rect">
            <a:avLst/>
          </a:prstGeom>
          <a:solidFill>
            <a:srgbClr val="76A5AF"/>
          </a:solidFill>
          <a:ln cap="flat" cmpd="sng" w="9525">
            <a:solidFill>
              <a:srgbClr val="76A5A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53"/>
          <p:cNvSpPr txBox="1"/>
          <p:nvPr/>
        </p:nvSpPr>
        <p:spPr>
          <a:xfrm>
            <a:off x="7487076" y="3646375"/>
            <a:ext cx="652500" cy="29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0000"/>
                </a:solidFill>
              </a:rPr>
              <a:t>nụ</a:t>
            </a:r>
            <a:endParaRPr sz="2400">
              <a:solidFill>
                <a:srgbClr val="FF0000"/>
              </a:solidFill>
            </a:endParaRPr>
          </a:p>
          <a:p>
            <a:pPr indent="0" lvl="0" marL="0" rtl="0" algn="ctr">
              <a:spcBef>
                <a:spcPts val="0"/>
              </a:spcBef>
              <a:spcAft>
                <a:spcPts val="0"/>
              </a:spcAft>
              <a:buNone/>
            </a:pPr>
            <a:r>
              <a:t/>
            </a:r>
            <a:endParaRPr sz="2400">
              <a:solidFill>
                <a:srgbClr val="FF0000"/>
              </a:solidFill>
            </a:endParaRPr>
          </a:p>
        </p:txBody>
      </p:sp>
      <p:cxnSp>
        <p:nvCxnSpPr>
          <p:cNvPr id="444" name="Google Shape;444;p53"/>
          <p:cNvCxnSpPr>
            <a:stCxn id="423" idx="2"/>
          </p:cNvCxnSpPr>
          <p:nvPr/>
        </p:nvCxnSpPr>
        <p:spPr>
          <a:xfrm>
            <a:off x="4434213" y="2959975"/>
            <a:ext cx="291300" cy="852000"/>
          </a:xfrm>
          <a:prstGeom prst="straightConnector1">
            <a:avLst/>
          </a:prstGeom>
          <a:noFill/>
          <a:ln cap="flat" cmpd="sng" w="9525">
            <a:solidFill>
              <a:srgbClr val="595959"/>
            </a:solidFill>
            <a:prstDash val="solid"/>
            <a:round/>
            <a:headEnd len="med" w="med" type="none"/>
            <a:tailEnd len="med" w="med" type="triangle"/>
          </a:ln>
        </p:spPr>
      </p:cxnSp>
      <p:cxnSp>
        <p:nvCxnSpPr>
          <p:cNvPr id="445" name="Google Shape;445;p53"/>
          <p:cNvCxnSpPr/>
          <p:nvPr/>
        </p:nvCxnSpPr>
        <p:spPr>
          <a:xfrm>
            <a:off x="5420363" y="2959975"/>
            <a:ext cx="291300" cy="852000"/>
          </a:xfrm>
          <a:prstGeom prst="straightConnector1">
            <a:avLst/>
          </a:prstGeom>
          <a:noFill/>
          <a:ln cap="flat" cmpd="sng" w="9525">
            <a:solidFill>
              <a:srgbClr val="595959"/>
            </a:solidFill>
            <a:prstDash val="solid"/>
            <a:round/>
            <a:headEnd len="med" w="med" type="none"/>
            <a:tailEnd len="med" w="med" type="triangle"/>
          </a:ln>
        </p:spPr>
      </p:cxnSp>
      <p:cxnSp>
        <p:nvCxnSpPr>
          <p:cNvPr id="446" name="Google Shape;446;p53"/>
          <p:cNvCxnSpPr/>
          <p:nvPr/>
        </p:nvCxnSpPr>
        <p:spPr>
          <a:xfrm>
            <a:off x="7355013" y="2959975"/>
            <a:ext cx="291300" cy="852000"/>
          </a:xfrm>
          <a:prstGeom prst="straightConnector1">
            <a:avLst/>
          </a:prstGeom>
          <a:noFill/>
          <a:ln cap="flat" cmpd="sng" w="9525">
            <a:solidFill>
              <a:srgbClr val="595959"/>
            </a:solidFill>
            <a:prstDash val="solid"/>
            <a:round/>
            <a:headEnd len="med" w="med" type="none"/>
            <a:tailEnd len="med" w="med" type="triangle"/>
          </a:ln>
        </p:spPr>
      </p:cxnSp>
      <p:cxnSp>
        <p:nvCxnSpPr>
          <p:cNvPr id="447" name="Google Shape;447;p53"/>
          <p:cNvCxnSpPr/>
          <p:nvPr/>
        </p:nvCxnSpPr>
        <p:spPr>
          <a:xfrm>
            <a:off x="6342363" y="2959975"/>
            <a:ext cx="291300" cy="852000"/>
          </a:xfrm>
          <a:prstGeom prst="straightConnector1">
            <a:avLst/>
          </a:prstGeom>
          <a:noFill/>
          <a:ln cap="flat" cmpd="sng" w="9525">
            <a:solidFill>
              <a:srgbClr val="595959"/>
            </a:solidFill>
            <a:prstDash val="solid"/>
            <a:round/>
            <a:headEnd len="med" w="med" type="none"/>
            <a:tailEnd len="med" w="med" type="triangle"/>
          </a:ln>
        </p:spPr>
      </p:cxnSp>
      <p:cxnSp>
        <p:nvCxnSpPr>
          <p:cNvPr id="448" name="Google Shape;448;p53"/>
          <p:cNvCxnSpPr/>
          <p:nvPr/>
        </p:nvCxnSpPr>
        <p:spPr>
          <a:xfrm rot="10800000">
            <a:off x="7813338" y="2959975"/>
            <a:ext cx="0" cy="329400"/>
          </a:xfrm>
          <a:prstGeom prst="straightConnector1">
            <a:avLst/>
          </a:prstGeom>
          <a:noFill/>
          <a:ln cap="flat" cmpd="sng" w="9525">
            <a:solidFill>
              <a:srgbClr val="595959"/>
            </a:solidFill>
            <a:prstDash val="solid"/>
            <a:round/>
            <a:headEnd len="med" w="med" type="none"/>
            <a:tailEnd len="med" w="med" type="triangle"/>
          </a:ln>
        </p:spPr>
      </p:cxnSp>
      <p:cxnSp>
        <p:nvCxnSpPr>
          <p:cNvPr id="449" name="Google Shape;449;p53"/>
          <p:cNvCxnSpPr/>
          <p:nvPr/>
        </p:nvCxnSpPr>
        <p:spPr>
          <a:xfrm rot="10800000">
            <a:off x="6815838" y="2959975"/>
            <a:ext cx="0" cy="329400"/>
          </a:xfrm>
          <a:prstGeom prst="straightConnector1">
            <a:avLst/>
          </a:prstGeom>
          <a:noFill/>
          <a:ln cap="flat" cmpd="sng" w="9525">
            <a:solidFill>
              <a:srgbClr val="595959"/>
            </a:solidFill>
            <a:prstDash val="solid"/>
            <a:round/>
            <a:headEnd len="med" w="med" type="none"/>
            <a:tailEnd len="med" w="med" type="triangle"/>
          </a:ln>
        </p:spPr>
      </p:cxnSp>
      <p:cxnSp>
        <p:nvCxnSpPr>
          <p:cNvPr id="450" name="Google Shape;450;p53"/>
          <p:cNvCxnSpPr/>
          <p:nvPr/>
        </p:nvCxnSpPr>
        <p:spPr>
          <a:xfrm rot="10800000">
            <a:off x="5923938" y="2959975"/>
            <a:ext cx="3600" cy="329400"/>
          </a:xfrm>
          <a:prstGeom prst="straightConnector1">
            <a:avLst/>
          </a:prstGeom>
          <a:noFill/>
          <a:ln cap="flat" cmpd="sng" w="9525">
            <a:solidFill>
              <a:srgbClr val="595959"/>
            </a:solidFill>
            <a:prstDash val="solid"/>
            <a:round/>
            <a:headEnd len="med" w="med" type="none"/>
            <a:tailEnd len="med" w="med" type="triangle"/>
          </a:ln>
        </p:spPr>
      </p:cxnSp>
      <p:cxnSp>
        <p:nvCxnSpPr>
          <p:cNvPr id="451" name="Google Shape;451;p53"/>
          <p:cNvCxnSpPr/>
          <p:nvPr/>
        </p:nvCxnSpPr>
        <p:spPr>
          <a:xfrm rot="10800000">
            <a:off x="4895588" y="2972275"/>
            <a:ext cx="0" cy="317100"/>
          </a:xfrm>
          <a:prstGeom prst="straightConnector1">
            <a:avLst/>
          </a:prstGeom>
          <a:noFill/>
          <a:ln cap="flat" cmpd="sng" w="9525">
            <a:solidFill>
              <a:srgbClr val="595959"/>
            </a:solidFill>
            <a:prstDash val="solid"/>
            <a:round/>
            <a:headEnd len="med" w="med" type="none"/>
            <a:tailEnd len="med" w="med" type="triangle"/>
          </a:ln>
        </p:spPr>
      </p:cxnSp>
      <p:sp>
        <p:nvSpPr>
          <p:cNvPr id="452" name="Google Shape;452;p53"/>
          <p:cNvSpPr txBox="1"/>
          <p:nvPr/>
        </p:nvSpPr>
        <p:spPr>
          <a:xfrm>
            <a:off x="1168100" y="3044275"/>
            <a:ext cx="2799300" cy="60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Encoder (seq)</a:t>
            </a:r>
            <a:endParaRPr b="1" sz="3000"/>
          </a:p>
        </p:txBody>
      </p:sp>
      <p:sp>
        <p:nvSpPr>
          <p:cNvPr id="453" name="Google Shape;453;p53"/>
          <p:cNvSpPr txBox="1"/>
          <p:nvPr/>
        </p:nvSpPr>
        <p:spPr>
          <a:xfrm>
            <a:off x="5556200" y="1920950"/>
            <a:ext cx="3156900" cy="60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Decoder (2seq)</a:t>
            </a:r>
            <a:endParaRPr b="1" sz="3000"/>
          </a:p>
        </p:txBody>
      </p:sp>
      <p:sp>
        <p:nvSpPr>
          <p:cNvPr id="454" name="Google Shape;454;p53"/>
          <p:cNvSpPr/>
          <p:nvPr/>
        </p:nvSpPr>
        <p:spPr>
          <a:xfrm>
            <a:off x="4438543" y="2811775"/>
            <a:ext cx="265800" cy="148200"/>
          </a:xfrm>
          <a:prstGeom prst="rect">
            <a:avLst/>
          </a:prstGeom>
          <a:solidFill>
            <a:srgbClr val="76A5AF"/>
          </a:solidFill>
          <a:ln cap="flat" cmpd="sng" w="9525">
            <a:solidFill>
              <a:srgbClr val="76A5A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Problems with Seq2Seq</a:t>
            </a:r>
            <a:endParaRPr>
              <a:solidFill>
                <a:schemeClr val="lt1"/>
              </a:solidFill>
            </a:endParaRPr>
          </a:p>
        </p:txBody>
      </p:sp>
      <p:sp>
        <p:nvSpPr>
          <p:cNvPr id="460" name="Google Shape;460;p54"/>
          <p:cNvSpPr txBox="1"/>
          <p:nvPr>
            <p:ph idx="1" type="body"/>
          </p:nvPr>
        </p:nvSpPr>
        <p:spPr>
          <a:xfrm>
            <a:off x="311700" y="1371600"/>
            <a:ext cx="4260300" cy="31068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1000"/>
              </a:spcAft>
              <a:buClr>
                <a:schemeClr val="lt1"/>
              </a:buClr>
              <a:buSzPts val="2000"/>
              <a:buChar char="●"/>
            </a:pPr>
            <a:r>
              <a:rPr lang="en" sz="2000">
                <a:solidFill>
                  <a:schemeClr val="lt1"/>
                </a:solidFill>
              </a:rPr>
              <a:t>Copying</a:t>
            </a:r>
            <a:r>
              <a:rPr lang="en" sz="2000">
                <a:solidFill>
                  <a:schemeClr val="lt1"/>
                </a:solidFill>
              </a:rPr>
              <a:t> directly from the original sentence</a:t>
            </a:r>
            <a:endParaRPr sz="2000">
              <a:solidFill>
                <a:schemeClr val="lt1"/>
              </a:solidFill>
            </a:endParaRPr>
          </a:p>
        </p:txBody>
      </p:sp>
      <p:pic>
        <p:nvPicPr>
          <p:cNvPr id="461" name="Google Shape;461;p54"/>
          <p:cNvPicPr preferRelativeResize="0"/>
          <p:nvPr/>
        </p:nvPicPr>
        <p:blipFill rotWithShape="1">
          <a:blip r:embed="rId3">
            <a:alphaModFix/>
          </a:blip>
          <a:srcRect b="0" l="30216" r="0" t="0"/>
          <a:stretch/>
        </p:blipFill>
        <p:spPr>
          <a:xfrm>
            <a:off x="5880875" y="1808450"/>
            <a:ext cx="3022500" cy="1156425"/>
          </a:xfrm>
          <a:prstGeom prst="rect">
            <a:avLst/>
          </a:prstGeom>
          <a:noFill/>
          <a:ln>
            <a:noFill/>
          </a:ln>
        </p:spPr>
      </p:pic>
      <p:sp>
        <p:nvSpPr>
          <p:cNvPr id="462" name="Google Shape;462;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
        <p:nvSpPr>
          <p:cNvPr id="463" name="Google Shape;463;p54"/>
          <p:cNvSpPr/>
          <p:nvPr/>
        </p:nvSpPr>
        <p:spPr>
          <a:xfrm>
            <a:off x="4572000" y="2455075"/>
            <a:ext cx="1227000" cy="3936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Times New Roman"/>
                <a:ea typeface="Times New Roman"/>
                <a:cs typeface="Times New Roman"/>
                <a:sym typeface="Times New Roman"/>
              </a:rPr>
              <a:t>Seq2Seq</a:t>
            </a:r>
            <a:endParaRPr b="1" sz="1300">
              <a:solidFill>
                <a:schemeClr val="lt1"/>
              </a:solidFill>
              <a:latin typeface="Times New Roman"/>
              <a:ea typeface="Times New Roman"/>
              <a:cs typeface="Times New Roman"/>
              <a:sym typeface="Times New Roman"/>
            </a:endParaRPr>
          </a:p>
        </p:txBody>
      </p:sp>
      <p:sp>
        <p:nvSpPr>
          <p:cNvPr id="464" name="Google Shape;464;p54"/>
          <p:cNvSpPr/>
          <p:nvPr/>
        </p:nvSpPr>
        <p:spPr>
          <a:xfrm>
            <a:off x="4572000" y="1879200"/>
            <a:ext cx="1227000" cy="3936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Times New Roman"/>
                <a:ea typeface="Times New Roman"/>
                <a:cs typeface="Times New Roman"/>
                <a:sym typeface="Times New Roman"/>
              </a:rPr>
              <a:t>Complex</a:t>
            </a:r>
            <a:endParaRPr b="1" sz="1300">
              <a:solidFill>
                <a:schemeClr val="lt1"/>
              </a:solidFill>
              <a:latin typeface="Times New Roman"/>
              <a:ea typeface="Times New Roman"/>
              <a:cs typeface="Times New Roman"/>
              <a:sym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Problems with Seq2Seq</a:t>
            </a:r>
            <a:endParaRPr>
              <a:solidFill>
                <a:schemeClr val="lt1"/>
              </a:solidFill>
            </a:endParaRPr>
          </a:p>
        </p:txBody>
      </p:sp>
      <p:sp>
        <p:nvSpPr>
          <p:cNvPr id="470" name="Google Shape;470;p55"/>
          <p:cNvSpPr txBox="1"/>
          <p:nvPr>
            <p:ph idx="1" type="body"/>
          </p:nvPr>
        </p:nvSpPr>
        <p:spPr>
          <a:xfrm>
            <a:off x="311700" y="1371600"/>
            <a:ext cx="4260300" cy="31068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Clr>
                <a:schemeClr val="lt1"/>
              </a:buClr>
              <a:buSzPts val="2000"/>
              <a:buChar char="●"/>
            </a:pPr>
            <a:r>
              <a:rPr lang="en" sz="2000">
                <a:solidFill>
                  <a:schemeClr val="lt1"/>
                </a:solidFill>
              </a:rPr>
              <a:t>Copying directly from the original sentence</a:t>
            </a:r>
            <a:endParaRPr sz="2000">
              <a:solidFill>
                <a:schemeClr val="lt1"/>
              </a:solidFill>
              <a:highlight>
                <a:srgbClr val="6AA84F"/>
              </a:highlight>
            </a:endParaRPr>
          </a:p>
          <a:p>
            <a:pPr indent="-355600" lvl="0" marL="457200" rtl="0" algn="l">
              <a:spcBef>
                <a:spcPts val="1000"/>
              </a:spcBef>
              <a:spcAft>
                <a:spcPts val="0"/>
              </a:spcAft>
              <a:buClr>
                <a:schemeClr val="lt1"/>
              </a:buClr>
              <a:buSzPts val="2000"/>
              <a:buChar char="●"/>
            </a:pPr>
            <a:r>
              <a:rPr lang="en" sz="2000">
                <a:solidFill>
                  <a:schemeClr val="lt1"/>
                </a:solidFill>
              </a:rPr>
              <a:t>Previous solutions </a:t>
            </a:r>
            <a:endParaRPr sz="2000">
              <a:solidFill>
                <a:schemeClr val="lt1"/>
              </a:solidFill>
            </a:endParaRPr>
          </a:p>
          <a:p>
            <a:pPr indent="-355600" lvl="1" marL="914400" rtl="0" algn="l">
              <a:spcBef>
                <a:spcPts val="1000"/>
              </a:spcBef>
              <a:spcAft>
                <a:spcPts val="0"/>
              </a:spcAft>
              <a:buClr>
                <a:schemeClr val="lt1"/>
              </a:buClr>
              <a:buSzPts val="2000"/>
              <a:buChar char="○"/>
            </a:pPr>
            <a:r>
              <a:rPr lang="en" sz="2000">
                <a:solidFill>
                  <a:schemeClr val="lt1"/>
                </a:solidFill>
              </a:rPr>
              <a:t>Reinforcement learning (Zhang and Lapata, 2017)</a:t>
            </a:r>
            <a:endParaRPr sz="2000">
              <a:solidFill>
                <a:schemeClr val="lt1"/>
              </a:solidFill>
            </a:endParaRPr>
          </a:p>
          <a:p>
            <a:pPr indent="-355600" lvl="1" marL="914400" rtl="0" algn="l">
              <a:spcBef>
                <a:spcPts val="1000"/>
              </a:spcBef>
              <a:spcAft>
                <a:spcPts val="1000"/>
              </a:spcAft>
              <a:buClr>
                <a:schemeClr val="lt1"/>
              </a:buClr>
              <a:buSzPts val="2000"/>
              <a:buChar char="○"/>
            </a:pPr>
            <a:r>
              <a:rPr lang="en" sz="2000">
                <a:solidFill>
                  <a:schemeClr val="lt1"/>
                </a:solidFill>
              </a:rPr>
              <a:t>Memory augmentation (Zhao et al., 2018)</a:t>
            </a:r>
            <a:endParaRPr sz="2000">
              <a:solidFill>
                <a:schemeClr val="lt1"/>
              </a:solidFill>
            </a:endParaRPr>
          </a:p>
        </p:txBody>
      </p:sp>
      <p:pic>
        <p:nvPicPr>
          <p:cNvPr id="471" name="Google Shape;471;p55"/>
          <p:cNvPicPr preferRelativeResize="0"/>
          <p:nvPr/>
        </p:nvPicPr>
        <p:blipFill rotWithShape="1">
          <a:blip r:embed="rId3">
            <a:alphaModFix/>
          </a:blip>
          <a:srcRect b="0" l="30216" r="0" t="0"/>
          <a:stretch/>
        </p:blipFill>
        <p:spPr>
          <a:xfrm>
            <a:off x="5880875" y="1808450"/>
            <a:ext cx="3022500" cy="1156425"/>
          </a:xfrm>
          <a:prstGeom prst="rect">
            <a:avLst/>
          </a:prstGeom>
          <a:noFill/>
          <a:ln>
            <a:noFill/>
          </a:ln>
        </p:spPr>
      </p:pic>
      <p:sp>
        <p:nvSpPr>
          <p:cNvPr id="472" name="Google Shape;472;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
        <p:nvSpPr>
          <p:cNvPr id="473" name="Google Shape;473;p55"/>
          <p:cNvSpPr/>
          <p:nvPr/>
        </p:nvSpPr>
        <p:spPr>
          <a:xfrm>
            <a:off x="4572000" y="2455075"/>
            <a:ext cx="1227000" cy="3936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Times New Roman"/>
                <a:ea typeface="Times New Roman"/>
                <a:cs typeface="Times New Roman"/>
                <a:sym typeface="Times New Roman"/>
              </a:rPr>
              <a:t>Seq2Seq</a:t>
            </a:r>
            <a:endParaRPr b="1" sz="1300">
              <a:solidFill>
                <a:schemeClr val="lt1"/>
              </a:solidFill>
              <a:latin typeface="Times New Roman"/>
              <a:ea typeface="Times New Roman"/>
              <a:cs typeface="Times New Roman"/>
              <a:sym typeface="Times New Roman"/>
            </a:endParaRPr>
          </a:p>
        </p:txBody>
      </p:sp>
      <p:sp>
        <p:nvSpPr>
          <p:cNvPr id="474" name="Google Shape;474;p55"/>
          <p:cNvSpPr/>
          <p:nvPr/>
        </p:nvSpPr>
        <p:spPr>
          <a:xfrm>
            <a:off x="4572000" y="1879200"/>
            <a:ext cx="1227000" cy="3936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Times New Roman"/>
                <a:ea typeface="Times New Roman"/>
                <a:cs typeface="Times New Roman"/>
                <a:sym typeface="Times New Roman"/>
              </a:rPr>
              <a:t>Complex</a:t>
            </a:r>
            <a:endParaRPr b="1" sz="1300">
              <a:solidFill>
                <a:schemeClr val="lt1"/>
              </a:solidFill>
              <a:latin typeface="Times New Roman"/>
              <a:ea typeface="Times New Roman"/>
              <a:cs typeface="Times New Roman"/>
              <a:sym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Proposed Solutions</a:t>
            </a:r>
            <a:endParaRPr>
              <a:solidFill>
                <a:schemeClr val="lt1"/>
              </a:solidFill>
            </a:endParaRPr>
          </a:p>
        </p:txBody>
      </p:sp>
      <p:pic>
        <p:nvPicPr>
          <p:cNvPr id="480" name="Google Shape;480;p56"/>
          <p:cNvPicPr preferRelativeResize="0"/>
          <p:nvPr/>
        </p:nvPicPr>
        <p:blipFill rotWithShape="1">
          <a:blip r:embed="rId3">
            <a:alphaModFix/>
          </a:blip>
          <a:srcRect b="0" l="30429" r="0" t="0"/>
          <a:stretch/>
        </p:blipFill>
        <p:spPr>
          <a:xfrm>
            <a:off x="5890000" y="1808450"/>
            <a:ext cx="3013374" cy="1739900"/>
          </a:xfrm>
          <a:prstGeom prst="rect">
            <a:avLst/>
          </a:prstGeom>
          <a:noFill/>
          <a:ln>
            <a:noFill/>
          </a:ln>
        </p:spPr>
      </p:pic>
      <p:sp>
        <p:nvSpPr>
          <p:cNvPr id="481" name="Google Shape;481;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
        <p:nvSpPr>
          <p:cNvPr id="482" name="Google Shape;482;p56"/>
          <p:cNvSpPr/>
          <p:nvPr/>
        </p:nvSpPr>
        <p:spPr>
          <a:xfrm>
            <a:off x="4572000" y="2455075"/>
            <a:ext cx="1227000" cy="3936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Times New Roman"/>
                <a:ea typeface="Times New Roman"/>
                <a:cs typeface="Times New Roman"/>
                <a:sym typeface="Times New Roman"/>
              </a:rPr>
              <a:t>Seq2Seq</a:t>
            </a:r>
            <a:endParaRPr b="1" sz="1300">
              <a:solidFill>
                <a:schemeClr val="lt1"/>
              </a:solidFill>
              <a:latin typeface="Times New Roman"/>
              <a:ea typeface="Times New Roman"/>
              <a:cs typeface="Times New Roman"/>
              <a:sym typeface="Times New Roman"/>
            </a:endParaRPr>
          </a:p>
        </p:txBody>
      </p:sp>
      <p:sp>
        <p:nvSpPr>
          <p:cNvPr id="483" name="Google Shape;483;p56"/>
          <p:cNvSpPr/>
          <p:nvPr/>
        </p:nvSpPr>
        <p:spPr>
          <a:xfrm>
            <a:off x="4572000" y="1879200"/>
            <a:ext cx="1227000" cy="3936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Times New Roman"/>
                <a:ea typeface="Times New Roman"/>
                <a:cs typeface="Times New Roman"/>
                <a:sym typeface="Times New Roman"/>
              </a:rPr>
              <a:t>Complex</a:t>
            </a:r>
            <a:endParaRPr b="1" sz="1300">
              <a:solidFill>
                <a:schemeClr val="lt1"/>
              </a:solidFill>
              <a:latin typeface="Times New Roman"/>
              <a:ea typeface="Times New Roman"/>
              <a:cs typeface="Times New Roman"/>
              <a:sym typeface="Times New Roman"/>
            </a:endParaRPr>
          </a:p>
        </p:txBody>
      </p:sp>
      <p:sp>
        <p:nvSpPr>
          <p:cNvPr id="484" name="Google Shape;484;p56"/>
          <p:cNvSpPr/>
          <p:nvPr/>
        </p:nvSpPr>
        <p:spPr>
          <a:xfrm>
            <a:off x="4572000" y="3030950"/>
            <a:ext cx="1227000" cy="3936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Times New Roman"/>
                <a:ea typeface="Times New Roman"/>
                <a:cs typeface="Times New Roman"/>
                <a:sym typeface="Times New Roman"/>
              </a:rPr>
              <a:t>Our Model</a:t>
            </a:r>
            <a:endParaRPr b="1" sz="1300">
              <a:solidFill>
                <a:schemeClr val="lt1"/>
              </a:solidFill>
              <a:latin typeface="Times New Roman"/>
              <a:ea typeface="Times New Roman"/>
              <a:cs typeface="Times New Roman"/>
              <a:sym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Proposed Solutions</a:t>
            </a:r>
            <a:endParaRPr>
              <a:solidFill>
                <a:schemeClr val="lt1"/>
              </a:solidFill>
            </a:endParaRPr>
          </a:p>
        </p:txBody>
      </p:sp>
      <p:pic>
        <p:nvPicPr>
          <p:cNvPr id="490" name="Google Shape;490;p57"/>
          <p:cNvPicPr preferRelativeResize="0"/>
          <p:nvPr/>
        </p:nvPicPr>
        <p:blipFill rotWithShape="1">
          <a:blip r:embed="rId3">
            <a:alphaModFix/>
          </a:blip>
          <a:srcRect b="0" l="30216" r="0" t="0"/>
          <a:stretch/>
        </p:blipFill>
        <p:spPr>
          <a:xfrm>
            <a:off x="5880875" y="1808450"/>
            <a:ext cx="3022500" cy="1739900"/>
          </a:xfrm>
          <a:prstGeom prst="rect">
            <a:avLst/>
          </a:prstGeom>
          <a:noFill/>
          <a:ln>
            <a:noFill/>
          </a:ln>
        </p:spPr>
      </p:pic>
      <p:sp>
        <p:nvSpPr>
          <p:cNvPr id="491" name="Google Shape;491;p57"/>
          <p:cNvSpPr txBox="1"/>
          <p:nvPr>
            <p:ph idx="1" type="body"/>
          </p:nvPr>
        </p:nvSpPr>
        <p:spPr>
          <a:xfrm>
            <a:off x="311700" y="1371600"/>
            <a:ext cx="4260300" cy="3416400"/>
          </a:xfrm>
          <a:prstGeom prst="rect">
            <a:avLst/>
          </a:prstGeom>
        </p:spPr>
        <p:txBody>
          <a:bodyPr anchorCtr="0" anchor="t" bIns="0" lIns="91425" spcFirstLastPara="1" rIns="91425" wrap="square" tIns="0">
            <a:normAutofit/>
          </a:bodyPr>
          <a:lstStyle/>
          <a:p>
            <a:pPr indent="-355600" lvl="0" marL="457200" rtl="0" algn="l">
              <a:lnSpc>
                <a:spcPct val="100000"/>
              </a:lnSpc>
              <a:spcBef>
                <a:spcPts val="0"/>
              </a:spcBef>
              <a:spcAft>
                <a:spcPts val="1000"/>
              </a:spcAft>
              <a:buClr>
                <a:schemeClr val="lt1"/>
              </a:buClr>
              <a:buSzPts val="2000"/>
              <a:buChar char="●"/>
            </a:pPr>
            <a:r>
              <a:rPr lang="en" sz="2000">
                <a:solidFill>
                  <a:schemeClr val="lt1"/>
                </a:solidFill>
              </a:rPr>
              <a:t>Accounting for word complexity during training</a:t>
            </a:r>
            <a:endParaRPr sz="2000">
              <a:solidFill>
                <a:schemeClr val="lt1"/>
              </a:solidFill>
            </a:endParaRPr>
          </a:p>
        </p:txBody>
      </p:sp>
      <p:sp>
        <p:nvSpPr>
          <p:cNvPr id="492" name="Google Shape;492;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
        <p:nvSpPr>
          <p:cNvPr id="493" name="Google Shape;493;p57"/>
          <p:cNvSpPr/>
          <p:nvPr/>
        </p:nvSpPr>
        <p:spPr>
          <a:xfrm>
            <a:off x="4572000" y="2455075"/>
            <a:ext cx="1227000" cy="3936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Times New Roman"/>
                <a:ea typeface="Times New Roman"/>
                <a:cs typeface="Times New Roman"/>
                <a:sym typeface="Times New Roman"/>
              </a:rPr>
              <a:t>Seq2Seq</a:t>
            </a:r>
            <a:endParaRPr b="1" sz="1300">
              <a:solidFill>
                <a:schemeClr val="lt1"/>
              </a:solidFill>
              <a:latin typeface="Times New Roman"/>
              <a:ea typeface="Times New Roman"/>
              <a:cs typeface="Times New Roman"/>
              <a:sym typeface="Times New Roman"/>
            </a:endParaRPr>
          </a:p>
        </p:txBody>
      </p:sp>
      <p:sp>
        <p:nvSpPr>
          <p:cNvPr id="494" name="Google Shape;494;p57"/>
          <p:cNvSpPr/>
          <p:nvPr/>
        </p:nvSpPr>
        <p:spPr>
          <a:xfrm>
            <a:off x="4572000" y="1879200"/>
            <a:ext cx="1227000" cy="3936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Times New Roman"/>
                <a:ea typeface="Times New Roman"/>
                <a:cs typeface="Times New Roman"/>
                <a:sym typeface="Times New Roman"/>
              </a:rPr>
              <a:t>Complex</a:t>
            </a:r>
            <a:endParaRPr b="1" sz="1300">
              <a:solidFill>
                <a:schemeClr val="lt1"/>
              </a:solidFill>
              <a:latin typeface="Times New Roman"/>
              <a:ea typeface="Times New Roman"/>
              <a:cs typeface="Times New Roman"/>
              <a:sym typeface="Times New Roman"/>
            </a:endParaRPr>
          </a:p>
        </p:txBody>
      </p:sp>
      <p:sp>
        <p:nvSpPr>
          <p:cNvPr id="495" name="Google Shape;495;p57"/>
          <p:cNvSpPr/>
          <p:nvPr/>
        </p:nvSpPr>
        <p:spPr>
          <a:xfrm>
            <a:off x="4572000" y="3030950"/>
            <a:ext cx="1227000" cy="3936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Times New Roman"/>
                <a:ea typeface="Times New Roman"/>
                <a:cs typeface="Times New Roman"/>
                <a:sym typeface="Times New Roman"/>
              </a:rPr>
              <a:t>Our Model</a:t>
            </a:r>
            <a:endParaRPr b="1" sz="1300">
              <a:solidFill>
                <a:schemeClr val="lt1"/>
              </a:solidFill>
              <a:latin typeface="Times New Roman"/>
              <a:ea typeface="Times New Roman"/>
              <a:cs typeface="Times New Roman"/>
              <a:sym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Proposed Solutions</a:t>
            </a:r>
            <a:endParaRPr>
              <a:solidFill>
                <a:schemeClr val="lt1"/>
              </a:solidFill>
            </a:endParaRPr>
          </a:p>
        </p:txBody>
      </p:sp>
      <p:pic>
        <p:nvPicPr>
          <p:cNvPr id="501" name="Google Shape;501;p58"/>
          <p:cNvPicPr preferRelativeResize="0"/>
          <p:nvPr/>
        </p:nvPicPr>
        <p:blipFill rotWithShape="1">
          <a:blip r:embed="rId3">
            <a:alphaModFix/>
          </a:blip>
          <a:srcRect b="0" l="30429" r="0" t="0"/>
          <a:stretch/>
        </p:blipFill>
        <p:spPr>
          <a:xfrm>
            <a:off x="5890000" y="1808450"/>
            <a:ext cx="3013374" cy="1739900"/>
          </a:xfrm>
          <a:prstGeom prst="rect">
            <a:avLst/>
          </a:prstGeom>
          <a:noFill/>
          <a:ln>
            <a:noFill/>
          </a:ln>
        </p:spPr>
      </p:pic>
      <p:sp>
        <p:nvSpPr>
          <p:cNvPr id="502" name="Google Shape;502;p58"/>
          <p:cNvSpPr txBox="1"/>
          <p:nvPr>
            <p:ph idx="1" type="body"/>
          </p:nvPr>
        </p:nvSpPr>
        <p:spPr>
          <a:xfrm>
            <a:off x="311700" y="1371600"/>
            <a:ext cx="4260300" cy="3416400"/>
          </a:xfrm>
          <a:prstGeom prst="rect">
            <a:avLst/>
          </a:prstGeom>
        </p:spPr>
        <p:txBody>
          <a:bodyPr anchorCtr="0" anchor="t" bIns="0" lIns="91425" spcFirstLastPara="1" rIns="91425" wrap="square" tIns="0">
            <a:normAutofit/>
          </a:bodyPr>
          <a:lstStyle/>
          <a:p>
            <a:pPr indent="-355600" lvl="0" marL="457200" rtl="0" algn="l">
              <a:lnSpc>
                <a:spcPct val="100000"/>
              </a:lnSpc>
              <a:spcBef>
                <a:spcPts val="0"/>
              </a:spcBef>
              <a:spcAft>
                <a:spcPts val="0"/>
              </a:spcAft>
              <a:buClr>
                <a:schemeClr val="lt1"/>
              </a:buClr>
              <a:buSzPts val="2000"/>
              <a:buChar char="●"/>
            </a:pPr>
            <a:r>
              <a:rPr lang="en" sz="2000">
                <a:solidFill>
                  <a:schemeClr val="lt1"/>
                </a:solidFill>
              </a:rPr>
              <a:t>Accounting for word complexity during training</a:t>
            </a:r>
            <a:endParaRPr sz="2000">
              <a:solidFill>
                <a:schemeClr val="lt1"/>
              </a:solidFill>
            </a:endParaRPr>
          </a:p>
          <a:p>
            <a:pPr indent="-355600" lvl="0" marL="457200" rtl="0" algn="l">
              <a:lnSpc>
                <a:spcPct val="100000"/>
              </a:lnSpc>
              <a:spcBef>
                <a:spcPts val="1000"/>
              </a:spcBef>
              <a:spcAft>
                <a:spcPts val="1000"/>
              </a:spcAft>
              <a:buClr>
                <a:schemeClr val="lt1"/>
              </a:buClr>
              <a:buSzPts val="2000"/>
              <a:buChar char="●"/>
            </a:pPr>
            <a:r>
              <a:rPr lang="en" sz="2000">
                <a:solidFill>
                  <a:schemeClr val="lt1"/>
                </a:solidFill>
              </a:rPr>
              <a:t>Generating multiple diverse output sequences</a:t>
            </a:r>
            <a:endParaRPr sz="2000">
              <a:solidFill>
                <a:schemeClr val="lt1"/>
              </a:solidFill>
            </a:endParaRPr>
          </a:p>
        </p:txBody>
      </p:sp>
      <p:sp>
        <p:nvSpPr>
          <p:cNvPr id="503" name="Google Shape;503;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
        <p:nvSpPr>
          <p:cNvPr id="504" name="Google Shape;504;p58"/>
          <p:cNvSpPr/>
          <p:nvPr/>
        </p:nvSpPr>
        <p:spPr>
          <a:xfrm>
            <a:off x="4572000" y="2455075"/>
            <a:ext cx="1227000" cy="3936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Times New Roman"/>
                <a:ea typeface="Times New Roman"/>
                <a:cs typeface="Times New Roman"/>
                <a:sym typeface="Times New Roman"/>
              </a:rPr>
              <a:t>Seq2Seq</a:t>
            </a:r>
            <a:endParaRPr b="1" sz="1300">
              <a:solidFill>
                <a:schemeClr val="lt1"/>
              </a:solidFill>
              <a:latin typeface="Times New Roman"/>
              <a:ea typeface="Times New Roman"/>
              <a:cs typeface="Times New Roman"/>
              <a:sym typeface="Times New Roman"/>
            </a:endParaRPr>
          </a:p>
        </p:txBody>
      </p:sp>
      <p:sp>
        <p:nvSpPr>
          <p:cNvPr id="505" name="Google Shape;505;p58"/>
          <p:cNvSpPr/>
          <p:nvPr/>
        </p:nvSpPr>
        <p:spPr>
          <a:xfrm>
            <a:off x="4572000" y="1879200"/>
            <a:ext cx="1227000" cy="3936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Times New Roman"/>
                <a:ea typeface="Times New Roman"/>
                <a:cs typeface="Times New Roman"/>
                <a:sym typeface="Times New Roman"/>
              </a:rPr>
              <a:t>Complex</a:t>
            </a:r>
            <a:endParaRPr b="1" sz="1300">
              <a:solidFill>
                <a:schemeClr val="lt1"/>
              </a:solidFill>
              <a:latin typeface="Times New Roman"/>
              <a:ea typeface="Times New Roman"/>
              <a:cs typeface="Times New Roman"/>
              <a:sym typeface="Times New Roman"/>
            </a:endParaRPr>
          </a:p>
        </p:txBody>
      </p:sp>
      <p:sp>
        <p:nvSpPr>
          <p:cNvPr id="506" name="Google Shape;506;p58"/>
          <p:cNvSpPr/>
          <p:nvPr/>
        </p:nvSpPr>
        <p:spPr>
          <a:xfrm>
            <a:off x="4572000" y="3030950"/>
            <a:ext cx="1227000" cy="3936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Times New Roman"/>
                <a:ea typeface="Times New Roman"/>
                <a:cs typeface="Times New Roman"/>
                <a:sym typeface="Times New Roman"/>
              </a:rPr>
              <a:t>Our Model</a:t>
            </a:r>
            <a:endParaRPr b="1" sz="1300">
              <a:solidFill>
                <a:schemeClr val="lt1"/>
              </a:solidFill>
              <a:latin typeface="Times New Roman"/>
              <a:ea typeface="Times New Roman"/>
              <a:cs typeface="Times New Roman"/>
              <a:sym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Proposed Solutions</a:t>
            </a:r>
            <a:endParaRPr>
              <a:solidFill>
                <a:schemeClr val="lt1"/>
              </a:solidFill>
            </a:endParaRPr>
          </a:p>
        </p:txBody>
      </p:sp>
      <p:pic>
        <p:nvPicPr>
          <p:cNvPr id="512" name="Google Shape;512;p59"/>
          <p:cNvPicPr preferRelativeResize="0"/>
          <p:nvPr/>
        </p:nvPicPr>
        <p:blipFill rotWithShape="1">
          <a:blip r:embed="rId3">
            <a:alphaModFix/>
          </a:blip>
          <a:srcRect b="0" l="30637" r="0" t="0"/>
          <a:stretch/>
        </p:blipFill>
        <p:spPr>
          <a:xfrm>
            <a:off x="5899100" y="1808450"/>
            <a:ext cx="3004275" cy="1739900"/>
          </a:xfrm>
          <a:prstGeom prst="rect">
            <a:avLst/>
          </a:prstGeom>
          <a:noFill/>
          <a:ln>
            <a:noFill/>
          </a:ln>
        </p:spPr>
      </p:pic>
      <p:sp>
        <p:nvSpPr>
          <p:cNvPr id="513" name="Google Shape;513;p59"/>
          <p:cNvSpPr txBox="1"/>
          <p:nvPr>
            <p:ph idx="1" type="body"/>
          </p:nvPr>
        </p:nvSpPr>
        <p:spPr>
          <a:xfrm>
            <a:off x="311700" y="1371600"/>
            <a:ext cx="4260300" cy="3416400"/>
          </a:xfrm>
          <a:prstGeom prst="rect">
            <a:avLst/>
          </a:prstGeom>
        </p:spPr>
        <p:txBody>
          <a:bodyPr anchorCtr="0" anchor="t" bIns="0" lIns="91425" spcFirstLastPara="1" rIns="91425" wrap="square" tIns="0">
            <a:normAutofit/>
          </a:bodyPr>
          <a:lstStyle/>
          <a:p>
            <a:pPr indent="-355600" lvl="0" marL="457200" rtl="0" algn="l">
              <a:lnSpc>
                <a:spcPct val="100000"/>
              </a:lnSpc>
              <a:spcBef>
                <a:spcPts val="0"/>
              </a:spcBef>
              <a:spcAft>
                <a:spcPts val="0"/>
              </a:spcAft>
              <a:buClr>
                <a:schemeClr val="lt1"/>
              </a:buClr>
              <a:buSzPts val="2000"/>
              <a:buChar char="●"/>
            </a:pPr>
            <a:r>
              <a:rPr lang="en" sz="2000">
                <a:solidFill>
                  <a:schemeClr val="lt1"/>
                </a:solidFill>
              </a:rPr>
              <a:t>Accounting for word complexity during training</a:t>
            </a:r>
            <a:endParaRPr sz="2000">
              <a:solidFill>
                <a:schemeClr val="lt1"/>
              </a:solidFill>
            </a:endParaRPr>
          </a:p>
          <a:p>
            <a:pPr indent="-355600" lvl="0" marL="457200" rtl="0" algn="l">
              <a:lnSpc>
                <a:spcPct val="100000"/>
              </a:lnSpc>
              <a:spcBef>
                <a:spcPts val="1000"/>
              </a:spcBef>
              <a:spcAft>
                <a:spcPts val="0"/>
              </a:spcAft>
              <a:buClr>
                <a:schemeClr val="lt1"/>
              </a:buClr>
              <a:buSzPts val="2000"/>
              <a:buChar char="●"/>
            </a:pPr>
            <a:r>
              <a:rPr lang="en" sz="2000">
                <a:solidFill>
                  <a:schemeClr val="lt1"/>
                </a:solidFill>
              </a:rPr>
              <a:t>Generating multiple diverse output sequences</a:t>
            </a:r>
            <a:endParaRPr>
              <a:solidFill>
                <a:schemeClr val="lt1"/>
              </a:solidFill>
            </a:endParaRPr>
          </a:p>
          <a:p>
            <a:pPr indent="-355600" lvl="0" marL="457200" rtl="0" algn="l">
              <a:lnSpc>
                <a:spcPct val="100000"/>
              </a:lnSpc>
              <a:spcBef>
                <a:spcPts val="1000"/>
              </a:spcBef>
              <a:spcAft>
                <a:spcPts val="0"/>
              </a:spcAft>
              <a:buClr>
                <a:schemeClr val="lt1"/>
              </a:buClr>
              <a:buSzPts val="2000"/>
              <a:buChar char="●"/>
            </a:pPr>
            <a:r>
              <a:rPr lang="en" sz="2000">
                <a:solidFill>
                  <a:schemeClr val="lt1"/>
                </a:solidFill>
              </a:rPr>
              <a:t>Re-ranking candidate simplifications</a:t>
            </a:r>
            <a:endParaRPr sz="2000">
              <a:solidFill>
                <a:schemeClr val="lt1"/>
              </a:solidFill>
            </a:endParaRPr>
          </a:p>
        </p:txBody>
      </p:sp>
      <p:sp>
        <p:nvSpPr>
          <p:cNvPr id="514" name="Google Shape;514;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
        <p:nvSpPr>
          <p:cNvPr id="515" name="Google Shape;515;p59"/>
          <p:cNvSpPr/>
          <p:nvPr/>
        </p:nvSpPr>
        <p:spPr>
          <a:xfrm>
            <a:off x="4572000" y="2455075"/>
            <a:ext cx="1227000" cy="3936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Times New Roman"/>
                <a:ea typeface="Times New Roman"/>
                <a:cs typeface="Times New Roman"/>
                <a:sym typeface="Times New Roman"/>
              </a:rPr>
              <a:t>Seq2Seq</a:t>
            </a:r>
            <a:endParaRPr b="1" sz="1300">
              <a:solidFill>
                <a:schemeClr val="lt1"/>
              </a:solidFill>
              <a:latin typeface="Times New Roman"/>
              <a:ea typeface="Times New Roman"/>
              <a:cs typeface="Times New Roman"/>
              <a:sym typeface="Times New Roman"/>
            </a:endParaRPr>
          </a:p>
        </p:txBody>
      </p:sp>
      <p:sp>
        <p:nvSpPr>
          <p:cNvPr id="516" name="Google Shape;516;p59"/>
          <p:cNvSpPr/>
          <p:nvPr/>
        </p:nvSpPr>
        <p:spPr>
          <a:xfrm>
            <a:off x="4572000" y="1879200"/>
            <a:ext cx="1227000" cy="3936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Times New Roman"/>
                <a:ea typeface="Times New Roman"/>
                <a:cs typeface="Times New Roman"/>
                <a:sym typeface="Times New Roman"/>
              </a:rPr>
              <a:t>Complex</a:t>
            </a:r>
            <a:endParaRPr b="1" sz="1300">
              <a:solidFill>
                <a:schemeClr val="lt1"/>
              </a:solidFill>
              <a:latin typeface="Times New Roman"/>
              <a:ea typeface="Times New Roman"/>
              <a:cs typeface="Times New Roman"/>
              <a:sym typeface="Times New Roman"/>
            </a:endParaRPr>
          </a:p>
        </p:txBody>
      </p:sp>
      <p:sp>
        <p:nvSpPr>
          <p:cNvPr id="517" name="Google Shape;517;p59"/>
          <p:cNvSpPr/>
          <p:nvPr/>
        </p:nvSpPr>
        <p:spPr>
          <a:xfrm>
            <a:off x="4572000" y="3030950"/>
            <a:ext cx="1227000" cy="3936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Times New Roman"/>
                <a:ea typeface="Times New Roman"/>
                <a:cs typeface="Times New Roman"/>
                <a:sym typeface="Times New Roman"/>
              </a:rPr>
              <a:t>Our Model</a:t>
            </a:r>
            <a:endParaRPr b="1" sz="1300">
              <a:solidFill>
                <a:schemeClr val="lt1"/>
              </a:solidFill>
              <a:latin typeface="Times New Roman"/>
              <a:ea typeface="Times New Roman"/>
              <a:cs typeface="Times New Roman"/>
              <a:sym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Modified </a:t>
            </a:r>
            <a:r>
              <a:rPr lang="en">
                <a:solidFill>
                  <a:schemeClr val="lt1"/>
                </a:solidFill>
              </a:rPr>
              <a:t>Loss Function</a:t>
            </a:r>
            <a:endParaRPr>
              <a:solidFill>
                <a:schemeClr val="lt1"/>
              </a:solidFill>
            </a:endParaRPr>
          </a:p>
        </p:txBody>
      </p:sp>
      <p:sp>
        <p:nvSpPr>
          <p:cNvPr id="523" name="Google Shape;523;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Modified </a:t>
            </a:r>
            <a:r>
              <a:rPr lang="en">
                <a:solidFill>
                  <a:schemeClr val="lt1"/>
                </a:solidFill>
              </a:rPr>
              <a:t>Loss Function</a:t>
            </a:r>
            <a:endParaRPr>
              <a:solidFill>
                <a:schemeClr val="lt1"/>
              </a:solidFill>
            </a:endParaRPr>
          </a:p>
        </p:txBody>
      </p:sp>
      <p:sp>
        <p:nvSpPr>
          <p:cNvPr id="529" name="Google Shape;529;p61"/>
          <p:cNvSpPr txBox="1"/>
          <p:nvPr>
            <p:ph idx="1" type="body"/>
          </p:nvPr>
        </p:nvSpPr>
        <p:spPr>
          <a:xfrm>
            <a:off x="311700" y="1371600"/>
            <a:ext cx="43407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Clr>
                <a:schemeClr val="lt1"/>
              </a:buClr>
              <a:buSzPts val="2000"/>
              <a:buChar char="●"/>
            </a:pPr>
            <a:r>
              <a:rPr lang="en" sz="2000">
                <a:solidFill>
                  <a:schemeClr val="lt1"/>
                </a:solidFill>
              </a:rPr>
              <a:t>P</a:t>
            </a:r>
            <a:r>
              <a:rPr lang="en" sz="2000">
                <a:solidFill>
                  <a:schemeClr val="lt1"/>
                </a:solidFill>
              </a:rPr>
              <a:t>ropose a complexity-weighted loss function (CWL)</a:t>
            </a:r>
            <a:endParaRPr sz="2000">
              <a:solidFill>
                <a:schemeClr val="lt1"/>
              </a:solidFill>
            </a:endParaRPr>
          </a:p>
          <a:p>
            <a:pPr indent="-355600" lvl="1" marL="914400" rtl="0" algn="l">
              <a:spcBef>
                <a:spcPts val="0"/>
              </a:spcBef>
              <a:spcAft>
                <a:spcPts val="0"/>
              </a:spcAft>
              <a:buClr>
                <a:schemeClr val="lt1"/>
              </a:buClr>
              <a:buSzPts val="2000"/>
              <a:buChar char="○"/>
            </a:pPr>
            <a:r>
              <a:rPr lang="en" sz="2000">
                <a:solidFill>
                  <a:schemeClr val="lt1"/>
                </a:solidFill>
              </a:rPr>
              <a:t>Places more weight on getting the simpler words correct</a:t>
            </a:r>
            <a:endParaRPr sz="2000">
              <a:solidFill>
                <a:schemeClr val="lt1"/>
              </a:solidFill>
            </a:endParaRPr>
          </a:p>
        </p:txBody>
      </p:sp>
      <p:sp>
        <p:nvSpPr>
          <p:cNvPr id="530" name="Google Shape;530;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Current Formulation</a:t>
            </a:r>
            <a:endParaRPr>
              <a:solidFill>
                <a:schemeClr val="lt1"/>
              </a:solidFill>
            </a:endParaRPr>
          </a:p>
        </p:txBody>
      </p:sp>
      <p:sp>
        <p:nvSpPr>
          <p:cNvPr id="82" name="Google Shape;82;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pic>
        <p:nvPicPr>
          <p:cNvPr id="83" name="Google Shape;83;p17"/>
          <p:cNvPicPr preferRelativeResize="0"/>
          <p:nvPr/>
        </p:nvPicPr>
        <p:blipFill rotWithShape="1">
          <a:blip r:embed="rId3">
            <a:alphaModFix/>
          </a:blip>
          <a:srcRect b="55223" l="0" r="0" t="0"/>
          <a:stretch/>
        </p:blipFill>
        <p:spPr>
          <a:xfrm>
            <a:off x="2438400" y="1151550"/>
            <a:ext cx="4267201" cy="16250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Modified Loss Function</a:t>
            </a:r>
            <a:endParaRPr>
              <a:solidFill>
                <a:schemeClr val="lt1"/>
              </a:solidFill>
            </a:endParaRPr>
          </a:p>
        </p:txBody>
      </p:sp>
      <p:sp>
        <p:nvSpPr>
          <p:cNvPr id="536" name="Google Shape;536;p62"/>
          <p:cNvSpPr txBox="1"/>
          <p:nvPr>
            <p:ph idx="1" type="body"/>
          </p:nvPr>
        </p:nvSpPr>
        <p:spPr>
          <a:xfrm>
            <a:off x="311700" y="1371600"/>
            <a:ext cx="43794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Clr>
                <a:schemeClr val="lt1"/>
              </a:buClr>
              <a:buSzPts val="2000"/>
              <a:buChar char="●"/>
            </a:pPr>
            <a:r>
              <a:rPr lang="en" sz="2000">
                <a:solidFill>
                  <a:schemeClr val="lt1"/>
                </a:solidFill>
              </a:rPr>
              <a:t>P</a:t>
            </a:r>
            <a:r>
              <a:rPr lang="en" sz="2000">
                <a:solidFill>
                  <a:schemeClr val="lt1"/>
                </a:solidFill>
              </a:rPr>
              <a:t>ropose a complexity-weighted loss function (CWL)</a:t>
            </a:r>
            <a:endParaRPr sz="2000">
              <a:solidFill>
                <a:schemeClr val="lt1"/>
              </a:solidFill>
            </a:endParaRPr>
          </a:p>
          <a:p>
            <a:pPr indent="-355600" lvl="1" marL="914400" rtl="0" algn="l">
              <a:spcBef>
                <a:spcPts val="0"/>
              </a:spcBef>
              <a:spcAft>
                <a:spcPts val="0"/>
              </a:spcAft>
              <a:buClr>
                <a:schemeClr val="lt1"/>
              </a:buClr>
              <a:buSzPts val="2000"/>
              <a:buChar char="○"/>
            </a:pPr>
            <a:r>
              <a:rPr lang="en" sz="2000">
                <a:solidFill>
                  <a:schemeClr val="lt1"/>
                </a:solidFill>
              </a:rPr>
              <a:t>Places more weight on getting the simpler words correct</a:t>
            </a:r>
            <a:endParaRPr sz="2000">
              <a:solidFill>
                <a:schemeClr val="lt1"/>
              </a:solidFill>
            </a:endParaRPr>
          </a:p>
          <a:p>
            <a:pPr indent="0" lvl="0" marL="914400" rtl="0" algn="l">
              <a:spcBef>
                <a:spcPts val="0"/>
              </a:spcBef>
              <a:spcAft>
                <a:spcPts val="0"/>
              </a:spcAft>
              <a:buNone/>
            </a:pPr>
            <a:r>
              <a:t/>
            </a:r>
            <a:endParaRPr sz="2000">
              <a:solidFill>
                <a:schemeClr val="lt1"/>
              </a:solidFill>
            </a:endParaRPr>
          </a:p>
          <a:p>
            <a:pPr indent="-355600" lvl="0" marL="457200" rtl="0" algn="l">
              <a:spcBef>
                <a:spcPts val="0"/>
              </a:spcBef>
              <a:spcAft>
                <a:spcPts val="0"/>
              </a:spcAft>
              <a:buClr>
                <a:schemeClr val="lt1"/>
              </a:buClr>
              <a:buSzPts val="2000"/>
              <a:buChar char="●"/>
            </a:pPr>
            <a:r>
              <a:rPr lang="en" sz="2000">
                <a:solidFill>
                  <a:schemeClr val="lt1"/>
                </a:solidFill>
              </a:rPr>
              <a:t>Predict complexity with a linear regression model</a:t>
            </a:r>
            <a:endParaRPr sz="2000">
              <a:solidFill>
                <a:schemeClr val="lt1"/>
              </a:solidFill>
            </a:endParaRPr>
          </a:p>
        </p:txBody>
      </p:sp>
      <p:pic>
        <p:nvPicPr>
          <p:cNvPr id="537" name="Google Shape;537;p62"/>
          <p:cNvPicPr preferRelativeResize="0"/>
          <p:nvPr/>
        </p:nvPicPr>
        <p:blipFill>
          <a:blip r:embed="rId3">
            <a:alphaModFix/>
          </a:blip>
          <a:stretch>
            <a:fillRect/>
          </a:stretch>
        </p:blipFill>
        <p:spPr>
          <a:xfrm>
            <a:off x="4920500" y="1638612"/>
            <a:ext cx="3911799" cy="2461825"/>
          </a:xfrm>
          <a:prstGeom prst="rect">
            <a:avLst/>
          </a:prstGeom>
          <a:noFill/>
          <a:ln>
            <a:noFill/>
          </a:ln>
        </p:spPr>
      </p:pic>
      <p:sp>
        <p:nvSpPr>
          <p:cNvPr id="538" name="Google Shape;538;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Diverse Decoding </a:t>
            </a:r>
            <a:endParaRPr>
              <a:solidFill>
                <a:schemeClr val="lt1"/>
              </a:solidFill>
            </a:endParaRPr>
          </a:p>
        </p:txBody>
      </p:sp>
      <p:sp>
        <p:nvSpPr>
          <p:cNvPr id="544" name="Google Shape;544;p63"/>
          <p:cNvSpPr txBox="1"/>
          <p:nvPr>
            <p:ph idx="1" type="body"/>
          </p:nvPr>
        </p:nvSpPr>
        <p:spPr>
          <a:xfrm>
            <a:off x="245550" y="1371600"/>
            <a:ext cx="4639500" cy="3809400"/>
          </a:xfrm>
          <a:prstGeom prst="rect">
            <a:avLst/>
          </a:prstGeom>
        </p:spPr>
        <p:txBody>
          <a:bodyPr anchorCtr="0" anchor="t" bIns="91425" lIns="91425" spcFirstLastPara="1" rIns="91425" wrap="square" tIns="91425">
            <a:normAutofit/>
          </a:bodyPr>
          <a:lstStyle/>
          <a:p>
            <a:pPr indent="-355600" lvl="0" marL="457200" rtl="0" algn="l">
              <a:lnSpc>
                <a:spcPct val="100000"/>
              </a:lnSpc>
              <a:spcBef>
                <a:spcPts val="0"/>
              </a:spcBef>
              <a:spcAft>
                <a:spcPts val="0"/>
              </a:spcAft>
              <a:buClr>
                <a:schemeClr val="lt1"/>
              </a:buClr>
              <a:buSzPts val="2000"/>
              <a:buChar char="●"/>
            </a:pPr>
            <a:r>
              <a:rPr lang="en" sz="2000">
                <a:solidFill>
                  <a:schemeClr val="lt1"/>
                </a:solidFill>
              </a:rPr>
              <a:t>Beam search generates candidates with only minor differences </a:t>
            </a:r>
            <a:r>
              <a:rPr lang="en" sz="2000">
                <a:solidFill>
                  <a:schemeClr val="lt1"/>
                </a:solidFill>
              </a:rPr>
              <a:t>(Vijayakumar et al., 2016)</a:t>
            </a:r>
            <a:endParaRPr sz="2000">
              <a:solidFill>
                <a:schemeClr val="lt1"/>
              </a:solidFill>
            </a:endParaRPr>
          </a:p>
        </p:txBody>
      </p:sp>
      <p:pic>
        <p:nvPicPr>
          <p:cNvPr id="545" name="Google Shape;545;p63"/>
          <p:cNvPicPr preferRelativeResize="0"/>
          <p:nvPr/>
        </p:nvPicPr>
        <p:blipFill rotWithShape="1">
          <a:blip r:embed="rId3">
            <a:alphaModFix/>
          </a:blip>
          <a:srcRect b="0" l="30313" r="0" t="0"/>
          <a:stretch/>
        </p:blipFill>
        <p:spPr>
          <a:xfrm>
            <a:off x="5990125" y="1146700"/>
            <a:ext cx="2842176" cy="3820975"/>
          </a:xfrm>
          <a:prstGeom prst="rect">
            <a:avLst/>
          </a:prstGeom>
          <a:noFill/>
          <a:ln>
            <a:noFill/>
          </a:ln>
        </p:spPr>
      </p:pic>
      <p:sp>
        <p:nvSpPr>
          <p:cNvPr id="546" name="Google Shape;546;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
        <p:nvSpPr>
          <p:cNvPr id="547" name="Google Shape;547;p63"/>
          <p:cNvSpPr/>
          <p:nvPr/>
        </p:nvSpPr>
        <p:spPr>
          <a:xfrm>
            <a:off x="4753950" y="3402675"/>
            <a:ext cx="1199700" cy="3936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Times New Roman"/>
                <a:ea typeface="Times New Roman"/>
                <a:cs typeface="Times New Roman"/>
                <a:sym typeface="Times New Roman"/>
              </a:rPr>
              <a:t>Beam Search</a:t>
            </a:r>
            <a:endParaRPr b="1" sz="1300">
              <a:solidFill>
                <a:schemeClr val="lt1"/>
              </a:solidFill>
              <a:latin typeface="Times New Roman"/>
              <a:ea typeface="Times New Roman"/>
              <a:cs typeface="Times New Roman"/>
              <a:sym typeface="Times New Roman"/>
            </a:endParaRPr>
          </a:p>
        </p:txBody>
      </p:sp>
      <p:sp>
        <p:nvSpPr>
          <p:cNvPr id="548" name="Google Shape;548;p63"/>
          <p:cNvSpPr/>
          <p:nvPr/>
        </p:nvSpPr>
        <p:spPr>
          <a:xfrm>
            <a:off x="4753950" y="1208725"/>
            <a:ext cx="1199700" cy="3936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Times New Roman"/>
                <a:ea typeface="Times New Roman"/>
                <a:cs typeface="Times New Roman"/>
                <a:sym typeface="Times New Roman"/>
              </a:rPr>
              <a:t>Complex</a:t>
            </a:r>
            <a:endParaRPr b="1" sz="1300">
              <a:solidFill>
                <a:schemeClr val="lt1"/>
              </a:solidFill>
              <a:latin typeface="Times New Roman"/>
              <a:ea typeface="Times New Roman"/>
              <a:cs typeface="Times New Roman"/>
              <a:sym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Diverse Decoding</a:t>
            </a:r>
            <a:endParaRPr>
              <a:solidFill>
                <a:schemeClr val="lt1"/>
              </a:solidFill>
            </a:endParaRPr>
          </a:p>
        </p:txBody>
      </p:sp>
      <p:sp>
        <p:nvSpPr>
          <p:cNvPr id="554" name="Google Shape;554;p64"/>
          <p:cNvSpPr txBox="1"/>
          <p:nvPr>
            <p:ph idx="1" type="body"/>
          </p:nvPr>
        </p:nvSpPr>
        <p:spPr>
          <a:xfrm>
            <a:off x="311700" y="1371600"/>
            <a:ext cx="4260300" cy="3416400"/>
          </a:xfrm>
          <a:prstGeom prst="rect">
            <a:avLst/>
          </a:prstGeom>
        </p:spPr>
        <p:txBody>
          <a:bodyPr anchorCtr="0" anchor="t" bIns="91425" lIns="91425" spcFirstLastPara="1" rIns="91425" wrap="square" tIns="91425">
            <a:normAutofit/>
          </a:bodyPr>
          <a:lstStyle/>
          <a:p>
            <a:pPr indent="-355600" lvl="0" marL="457200" rtl="0" algn="l">
              <a:lnSpc>
                <a:spcPct val="100000"/>
              </a:lnSpc>
              <a:spcBef>
                <a:spcPts val="0"/>
              </a:spcBef>
              <a:spcAft>
                <a:spcPts val="0"/>
              </a:spcAft>
              <a:buClr>
                <a:schemeClr val="lt1"/>
              </a:buClr>
              <a:buSzPts val="2000"/>
              <a:buChar char="●"/>
            </a:pPr>
            <a:r>
              <a:rPr lang="en" sz="2000">
                <a:solidFill>
                  <a:schemeClr val="lt1"/>
                </a:solidFill>
              </a:rPr>
              <a:t>A</a:t>
            </a:r>
            <a:r>
              <a:rPr lang="en" sz="2000">
                <a:solidFill>
                  <a:schemeClr val="lt1"/>
                </a:solidFill>
              </a:rPr>
              <a:t>ugment beam search scores to penalize candidates from the same parent subsequence (Li et al, 2016) (DeDiv)</a:t>
            </a:r>
            <a:endParaRPr sz="2000">
              <a:solidFill>
                <a:schemeClr val="lt1"/>
              </a:solidFill>
            </a:endParaRPr>
          </a:p>
        </p:txBody>
      </p:sp>
      <p:pic>
        <p:nvPicPr>
          <p:cNvPr id="555" name="Google Shape;555;p64"/>
          <p:cNvPicPr preferRelativeResize="0"/>
          <p:nvPr/>
        </p:nvPicPr>
        <p:blipFill rotWithShape="1">
          <a:blip r:embed="rId3">
            <a:alphaModFix/>
          </a:blip>
          <a:srcRect b="0" l="27787" r="0" t="0"/>
          <a:stretch/>
        </p:blipFill>
        <p:spPr>
          <a:xfrm>
            <a:off x="5910275" y="1170125"/>
            <a:ext cx="3081324" cy="3557575"/>
          </a:xfrm>
          <a:prstGeom prst="rect">
            <a:avLst/>
          </a:prstGeom>
          <a:noFill/>
          <a:ln>
            <a:noFill/>
          </a:ln>
        </p:spPr>
      </p:pic>
      <p:sp>
        <p:nvSpPr>
          <p:cNvPr id="556" name="Google Shape;556;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
        <p:nvSpPr>
          <p:cNvPr id="557" name="Google Shape;557;p64"/>
          <p:cNvSpPr/>
          <p:nvPr/>
        </p:nvSpPr>
        <p:spPr>
          <a:xfrm>
            <a:off x="4651900" y="3231750"/>
            <a:ext cx="1229100" cy="5727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Times New Roman"/>
                <a:ea typeface="Times New Roman"/>
                <a:cs typeface="Times New Roman"/>
                <a:sym typeface="Times New Roman"/>
              </a:rPr>
              <a:t>Diverse Decoding</a:t>
            </a:r>
            <a:endParaRPr b="1" sz="1300">
              <a:solidFill>
                <a:schemeClr val="lt1"/>
              </a:solidFill>
              <a:latin typeface="Times New Roman"/>
              <a:ea typeface="Times New Roman"/>
              <a:cs typeface="Times New Roman"/>
              <a:sym typeface="Times New Roman"/>
            </a:endParaRPr>
          </a:p>
        </p:txBody>
      </p:sp>
      <p:sp>
        <p:nvSpPr>
          <p:cNvPr id="558" name="Google Shape;558;p64"/>
          <p:cNvSpPr/>
          <p:nvPr/>
        </p:nvSpPr>
        <p:spPr>
          <a:xfrm>
            <a:off x="4651800" y="1208725"/>
            <a:ext cx="1229100" cy="3936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Times New Roman"/>
                <a:ea typeface="Times New Roman"/>
                <a:cs typeface="Times New Roman"/>
                <a:sym typeface="Times New Roman"/>
              </a:rPr>
              <a:t>Complex</a:t>
            </a:r>
            <a:endParaRPr b="1" sz="1300">
              <a:solidFill>
                <a:schemeClr val="lt1"/>
              </a:solidFill>
              <a:latin typeface="Times New Roman"/>
              <a:ea typeface="Times New Roman"/>
              <a:cs typeface="Times New Roman"/>
              <a:sym typeface="Times New Roman"/>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Diverse Decoding</a:t>
            </a:r>
            <a:endParaRPr>
              <a:solidFill>
                <a:schemeClr val="lt1"/>
              </a:solidFill>
            </a:endParaRPr>
          </a:p>
        </p:txBody>
      </p:sp>
      <p:sp>
        <p:nvSpPr>
          <p:cNvPr id="564" name="Google Shape;564;p65"/>
          <p:cNvSpPr txBox="1"/>
          <p:nvPr>
            <p:ph idx="1" type="body"/>
          </p:nvPr>
        </p:nvSpPr>
        <p:spPr>
          <a:xfrm>
            <a:off x="311700" y="1371600"/>
            <a:ext cx="4260300" cy="3416400"/>
          </a:xfrm>
          <a:prstGeom prst="rect">
            <a:avLst/>
          </a:prstGeom>
        </p:spPr>
        <p:txBody>
          <a:bodyPr anchorCtr="0" anchor="t" bIns="91425" lIns="91425" spcFirstLastPara="1" rIns="91425" wrap="square" tIns="91425">
            <a:normAutofit/>
          </a:bodyPr>
          <a:lstStyle/>
          <a:p>
            <a:pPr indent="-355600" lvl="0" marL="457200" rtl="0" algn="l">
              <a:lnSpc>
                <a:spcPct val="100000"/>
              </a:lnSpc>
              <a:spcBef>
                <a:spcPts val="0"/>
              </a:spcBef>
              <a:spcAft>
                <a:spcPts val="0"/>
              </a:spcAft>
              <a:buClr>
                <a:schemeClr val="lt1"/>
              </a:buClr>
              <a:buSzPts val="2000"/>
              <a:buChar char="●"/>
            </a:pPr>
            <a:r>
              <a:rPr lang="en" sz="2000">
                <a:solidFill>
                  <a:schemeClr val="lt1"/>
                </a:solidFill>
              </a:rPr>
              <a:t>Augment </a:t>
            </a:r>
            <a:r>
              <a:rPr lang="en" sz="2000">
                <a:solidFill>
                  <a:schemeClr val="lt1"/>
                </a:solidFill>
              </a:rPr>
              <a:t>beam search scores to penalize candidates from the same parent subsequence (Li et al, 2016) (DeDiv)</a:t>
            </a:r>
            <a:endParaRPr sz="2000">
              <a:solidFill>
                <a:schemeClr val="lt1"/>
              </a:solidFill>
            </a:endParaRPr>
          </a:p>
          <a:p>
            <a:pPr indent="0" lvl="0" marL="457200" rtl="0" algn="l">
              <a:lnSpc>
                <a:spcPct val="100000"/>
              </a:lnSpc>
              <a:spcBef>
                <a:spcPts val="0"/>
              </a:spcBef>
              <a:spcAft>
                <a:spcPts val="0"/>
              </a:spcAft>
              <a:buNone/>
            </a:pPr>
            <a:r>
              <a:t/>
            </a:r>
            <a:endParaRPr sz="2000">
              <a:solidFill>
                <a:schemeClr val="lt1"/>
              </a:solidFill>
            </a:endParaRPr>
          </a:p>
          <a:p>
            <a:pPr indent="-355600" lvl="0" marL="457200" rtl="0" algn="l">
              <a:lnSpc>
                <a:spcPct val="100000"/>
              </a:lnSpc>
              <a:spcBef>
                <a:spcPts val="0"/>
              </a:spcBef>
              <a:spcAft>
                <a:spcPts val="0"/>
              </a:spcAft>
              <a:buClr>
                <a:schemeClr val="lt1"/>
              </a:buClr>
              <a:buSzPts val="2000"/>
              <a:buChar char="●"/>
            </a:pPr>
            <a:r>
              <a:rPr lang="en" sz="2000">
                <a:solidFill>
                  <a:schemeClr val="lt1"/>
                </a:solidFill>
              </a:rPr>
              <a:t>Propose a method for clustering  similar outputs after decoding (PDC)</a:t>
            </a:r>
            <a:endParaRPr sz="2000">
              <a:solidFill>
                <a:schemeClr val="lt1"/>
              </a:solidFill>
            </a:endParaRPr>
          </a:p>
        </p:txBody>
      </p:sp>
      <p:pic>
        <p:nvPicPr>
          <p:cNvPr id="565" name="Google Shape;565;p65"/>
          <p:cNvPicPr preferRelativeResize="0"/>
          <p:nvPr/>
        </p:nvPicPr>
        <p:blipFill rotWithShape="1">
          <a:blip r:embed="rId3">
            <a:alphaModFix/>
          </a:blip>
          <a:srcRect b="0" l="27901" r="0" t="0"/>
          <a:stretch/>
        </p:blipFill>
        <p:spPr>
          <a:xfrm>
            <a:off x="5915025" y="1170125"/>
            <a:ext cx="3076575" cy="3557575"/>
          </a:xfrm>
          <a:prstGeom prst="rect">
            <a:avLst/>
          </a:prstGeom>
          <a:noFill/>
          <a:ln>
            <a:noFill/>
          </a:ln>
        </p:spPr>
      </p:pic>
      <p:sp>
        <p:nvSpPr>
          <p:cNvPr id="566" name="Google Shape;566;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
        <p:nvSpPr>
          <p:cNvPr id="567" name="Google Shape;567;p65"/>
          <p:cNvSpPr/>
          <p:nvPr/>
        </p:nvSpPr>
        <p:spPr>
          <a:xfrm>
            <a:off x="4651900" y="3231750"/>
            <a:ext cx="1229100" cy="5727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Times New Roman"/>
                <a:ea typeface="Times New Roman"/>
                <a:cs typeface="Times New Roman"/>
                <a:sym typeface="Times New Roman"/>
              </a:rPr>
              <a:t>Diverse Decoding</a:t>
            </a:r>
            <a:endParaRPr b="1" sz="1300">
              <a:solidFill>
                <a:schemeClr val="lt1"/>
              </a:solidFill>
              <a:latin typeface="Times New Roman"/>
              <a:ea typeface="Times New Roman"/>
              <a:cs typeface="Times New Roman"/>
              <a:sym typeface="Times New Roman"/>
            </a:endParaRPr>
          </a:p>
        </p:txBody>
      </p:sp>
      <p:sp>
        <p:nvSpPr>
          <p:cNvPr id="568" name="Google Shape;568;p65"/>
          <p:cNvSpPr/>
          <p:nvPr/>
        </p:nvSpPr>
        <p:spPr>
          <a:xfrm>
            <a:off x="4651800" y="1208725"/>
            <a:ext cx="1229100" cy="3936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Times New Roman"/>
                <a:ea typeface="Times New Roman"/>
                <a:cs typeface="Times New Roman"/>
                <a:sym typeface="Times New Roman"/>
              </a:rPr>
              <a:t>Complex</a:t>
            </a:r>
            <a:endParaRPr b="1" sz="1300">
              <a:solidFill>
                <a:schemeClr val="lt1"/>
              </a:solidFill>
              <a:latin typeface="Times New Roman"/>
              <a:ea typeface="Times New Roman"/>
              <a:cs typeface="Times New Roman"/>
              <a:sym typeface="Times New Roman"/>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Post-decoding Re-ranking (PDR)</a:t>
            </a:r>
            <a:endParaRPr>
              <a:solidFill>
                <a:schemeClr val="lt1"/>
              </a:solidFill>
            </a:endParaRPr>
          </a:p>
        </p:txBody>
      </p:sp>
      <p:sp>
        <p:nvSpPr>
          <p:cNvPr id="574" name="Google Shape;574;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Post-decoding Re-ranking (PDR)</a:t>
            </a:r>
            <a:endParaRPr>
              <a:solidFill>
                <a:schemeClr val="lt1"/>
              </a:solidFill>
            </a:endParaRPr>
          </a:p>
        </p:txBody>
      </p:sp>
      <p:sp>
        <p:nvSpPr>
          <p:cNvPr id="580" name="Google Shape;580;p67"/>
          <p:cNvSpPr txBox="1"/>
          <p:nvPr>
            <p:ph idx="1" type="body"/>
          </p:nvPr>
        </p:nvSpPr>
        <p:spPr>
          <a:xfrm>
            <a:off x="2812800" y="1813388"/>
            <a:ext cx="6019500" cy="572700"/>
          </a:xfrm>
          <a:prstGeom prst="rect">
            <a:avLst/>
          </a:prstGeom>
        </p:spPr>
        <p:txBody>
          <a:bodyPr anchorCtr="0" anchor="t" bIns="0" lIns="0" spcFirstLastPara="1" rIns="0" wrap="square" tIns="0">
            <a:normAutofit/>
          </a:bodyPr>
          <a:lstStyle/>
          <a:p>
            <a:pPr indent="0" lvl="0" marL="0" rtl="0" algn="l">
              <a:lnSpc>
                <a:spcPct val="100000"/>
              </a:lnSpc>
              <a:spcBef>
                <a:spcPts val="0"/>
              </a:spcBef>
              <a:spcAft>
                <a:spcPts val="1200"/>
              </a:spcAft>
              <a:buNone/>
            </a:pPr>
            <a:r>
              <a:rPr lang="en" sz="2000">
                <a:solidFill>
                  <a:schemeClr val="lt1"/>
                </a:solidFill>
              </a:rPr>
              <a:t>Perplexity based on a 5-gram language model</a:t>
            </a:r>
            <a:endParaRPr sz="2000" strike="sngStrike">
              <a:solidFill>
                <a:schemeClr val="lt1"/>
              </a:solidFill>
            </a:endParaRPr>
          </a:p>
        </p:txBody>
      </p:sp>
      <p:sp>
        <p:nvSpPr>
          <p:cNvPr id="581" name="Google Shape;581;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
        <p:nvSpPr>
          <p:cNvPr id="582" name="Google Shape;582;p67"/>
          <p:cNvSpPr/>
          <p:nvPr/>
        </p:nvSpPr>
        <p:spPr>
          <a:xfrm>
            <a:off x="324650" y="1690150"/>
            <a:ext cx="2222700" cy="5829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Times New Roman"/>
                <a:ea typeface="Times New Roman"/>
                <a:cs typeface="Times New Roman"/>
                <a:sym typeface="Times New Roman"/>
              </a:rPr>
              <a:t>Fluency</a:t>
            </a:r>
            <a:endParaRPr b="1" sz="1800">
              <a:solidFill>
                <a:schemeClr val="lt1"/>
              </a:solidFill>
              <a:latin typeface="Times New Roman"/>
              <a:ea typeface="Times New Roman"/>
              <a:cs typeface="Times New Roman"/>
              <a:sym typeface="Times New Roman"/>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Post-decoding Re-ranking (PDR)</a:t>
            </a:r>
            <a:endParaRPr>
              <a:solidFill>
                <a:schemeClr val="lt1"/>
              </a:solidFill>
            </a:endParaRPr>
          </a:p>
        </p:txBody>
      </p:sp>
      <p:sp>
        <p:nvSpPr>
          <p:cNvPr id="588" name="Google Shape;588;p68"/>
          <p:cNvSpPr txBox="1"/>
          <p:nvPr>
            <p:ph idx="1" type="body"/>
          </p:nvPr>
        </p:nvSpPr>
        <p:spPr>
          <a:xfrm>
            <a:off x="2812800" y="1813388"/>
            <a:ext cx="6019500" cy="572700"/>
          </a:xfrm>
          <a:prstGeom prst="rect">
            <a:avLst/>
          </a:prstGeom>
        </p:spPr>
        <p:txBody>
          <a:bodyPr anchorCtr="0" anchor="t" bIns="0" lIns="0" spcFirstLastPara="1" rIns="0" wrap="square" tIns="0">
            <a:normAutofit/>
          </a:bodyPr>
          <a:lstStyle/>
          <a:p>
            <a:pPr indent="0" lvl="0" marL="0" rtl="0" algn="l">
              <a:lnSpc>
                <a:spcPct val="100000"/>
              </a:lnSpc>
              <a:spcBef>
                <a:spcPts val="0"/>
              </a:spcBef>
              <a:spcAft>
                <a:spcPts val="1200"/>
              </a:spcAft>
              <a:buNone/>
            </a:pPr>
            <a:r>
              <a:rPr lang="en" sz="2000">
                <a:solidFill>
                  <a:schemeClr val="lt1"/>
                </a:solidFill>
              </a:rPr>
              <a:t>Perplexity based on a 5-gram language model</a:t>
            </a:r>
            <a:endParaRPr sz="2000" strike="sngStrike">
              <a:solidFill>
                <a:schemeClr val="lt1"/>
              </a:solidFill>
            </a:endParaRPr>
          </a:p>
        </p:txBody>
      </p:sp>
      <p:sp>
        <p:nvSpPr>
          <p:cNvPr id="589" name="Google Shape;589;p68"/>
          <p:cNvSpPr txBox="1"/>
          <p:nvPr/>
        </p:nvSpPr>
        <p:spPr>
          <a:xfrm>
            <a:off x="2723150" y="2458100"/>
            <a:ext cx="61092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2000">
                <a:solidFill>
                  <a:schemeClr val="lt1"/>
                </a:solidFill>
              </a:rPr>
              <a:t>Cosine similarity between sentence representations of input and output</a:t>
            </a:r>
            <a:endParaRPr>
              <a:solidFill>
                <a:schemeClr val="lt1"/>
              </a:solidFill>
            </a:endParaRPr>
          </a:p>
        </p:txBody>
      </p:sp>
      <p:sp>
        <p:nvSpPr>
          <p:cNvPr id="590" name="Google Shape;590;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
        <p:nvSpPr>
          <p:cNvPr id="591" name="Google Shape;591;p68"/>
          <p:cNvSpPr/>
          <p:nvPr/>
        </p:nvSpPr>
        <p:spPr>
          <a:xfrm>
            <a:off x="324650" y="2543128"/>
            <a:ext cx="2222700" cy="5829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Times New Roman"/>
                <a:ea typeface="Times New Roman"/>
                <a:cs typeface="Times New Roman"/>
                <a:sym typeface="Times New Roman"/>
              </a:rPr>
              <a:t>Adequacy</a:t>
            </a:r>
            <a:endParaRPr b="1" sz="1800">
              <a:solidFill>
                <a:schemeClr val="lt1"/>
              </a:solidFill>
              <a:latin typeface="Times New Roman"/>
              <a:ea typeface="Times New Roman"/>
              <a:cs typeface="Times New Roman"/>
              <a:sym typeface="Times New Roman"/>
            </a:endParaRPr>
          </a:p>
        </p:txBody>
      </p:sp>
      <p:sp>
        <p:nvSpPr>
          <p:cNvPr id="592" name="Google Shape;592;p68"/>
          <p:cNvSpPr/>
          <p:nvPr/>
        </p:nvSpPr>
        <p:spPr>
          <a:xfrm>
            <a:off x="324650" y="1690150"/>
            <a:ext cx="2222700" cy="5829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Times New Roman"/>
                <a:ea typeface="Times New Roman"/>
                <a:cs typeface="Times New Roman"/>
                <a:sym typeface="Times New Roman"/>
              </a:rPr>
              <a:t>Fluency</a:t>
            </a:r>
            <a:endParaRPr b="1" sz="1800">
              <a:solidFill>
                <a:schemeClr val="lt1"/>
              </a:solidFill>
              <a:latin typeface="Times New Roman"/>
              <a:ea typeface="Times New Roman"/>
              <a:cs typeface="Times New Roman"/>
              <a:sym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69"/>
          <p:cNvSpPr/>
          <p:nvPr/>
        </p:nvSpPr>
        <p:spPr>
          <a:xfrm>
            <a:off x="324650" y="2543128"/>
            <a:ext cx="2222700" cy="5829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Times New Roman"/>
                <a:ea typeface="Times New Roman"/>
                <a:cs typeface="Times New Roman"/>
                <a:sym typeface="Times New Roman"/>
              </a:rPr>
              <a:t>Adequacy</a:t>
            </a:r>
            <a:endParaRPr b="1" sz="1800">
              <a:solidFill>
                <a:schemeClr val="lt1"/>
              </a:solidFill>
              <a:latin typeface="Times New Roman"/>
              <a:ea typeface="Times New Roman"/>
              <a:cs typeface="Times New Roman"/>
              <a:sym typeface="Times New Roman"/>
            </a:endParaRPr>
          </a:p>
        </p:txBody>
      </p:sp>
      <p:sp>
        <p:nvSpPr>
          <p:cNvPr id="598" name="Google Shape;598;p69"/>
          <p:cNvSpPr/>
          <p:nvPr/>
        </p:nvSpPr>
        <p:spPr>
          <a:xfrm>
            <a:off x="324650" y="1690150"/>
            <a:ext cx="2222700" cy="5829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Times New Roman"/>
                <a:ea typeface="Times New Roman"/>
                <a:cs typeface="Times New Roman"/>
                <a:sym typeface="Times New Roman"/>
              </a:rPr>
              <a:t>Fluency</a:t>
            </a:r>
            <a:endParaRPr b="1" sz="1800">
              <a:solidFill>
                <a:schemeClr val="lt1"/>
              </a:solidFill>
              <a:latin typeface="Times New Roman"/>
              <a:ea typeface="Times New Roman"/>
              <a:cs typeface="Times New Roman"/>
              <a:sym typeface="Times New Roman"/>
            </a:endParaRPr>
          </a:p>
        </p:txBody>
      </p:sp>
      <p:sp>
        <p:nvSpPr>
          <p:cNvPr id="599" name="Google Shape;599;p69"/>
          <p:cNvSpPr/>
          <p:nvPr/>
        </p:nvSpPr>
        <p:spPr>
          <a:xfrm>
            <a:off x="324650" y="3396105"/>
            <a:ext cx="2222700" cy="5829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Times New Roman"/>
                <a:ea typeface="Times New Roman"/>
                <a:cs typeface="Times New Roman"/>
                <a:sym typeface="Times New Roman"/>
              </a:rPr>
              <a:t>Complexity</a:t>
            </a:r>
            <a:endParaRPr b="1" sz="1800">
              <a:solidFill>
                <a:schemeClr val="lt1"/>
              </a:solidFill>
              <a:latin typeface="Times New Roman"/>
              <a:ea typeface="Times New Roman"/>
              <a:cs typeface="Times New Roman"/>
              <a:sym typeface="Times New Roman"/>
            </a:endParaRPr>
          </a:p>
        </p:txBody>
      </p:sp>
      <p:sp>
        <p:nvSpPr>
          <p:cNvPr id="600" name="Google Shape;600;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Post-decoding Re-ranking (PDR)</a:t>
            </a:r>
            <a:endParaRPr>
              <a:solidFill>
                <a:schemeClr val="lt1"/>
              </a:solidFill>
            </a:endParaRPr>
          </a:p>
        </p:txBody>
      </p:sp>
      <p:sp>
        <p:nvSpPr>
          <p:cNvPr id="601" name="Google Shape;601;p69"/>
          <p:cNvSpPr txBox="1"/>
          <p:nvPr>
            <p:ph idx="1" type="body"/>
          </p:nvPr>
        </p:nvSpPr>
        <p:spPr>
          <a:xfrm>
            <a:off x="2812850" y="1813388"/>
            <a:ext cx="6019500" cy="572700"/>
          </a:xfrm>
          <a:prstGeom prst="rect">
            <a:avLst/>
          </a:prstGeom>
        </p:spPr>
        <p:txBody>
          <a:bodyPr anchorCtr="0" anchor="t" bIns="0" lIns="0" spcFirstLastPara="1" rIns="0" wrap="square" tIns="0">
            <a:normAutofit/>
          </a:bodyPr>
          <a:lstStyle/>
          <a:p>
            <a:pPr indent="0" lvl="0" marL="0" rtl="0" algn="l">
              <a:lnSpc>
                <a:spcPct val="100000"/>
              </a:lnSpc>
              <a:spcBef>
                <a:spcPts val="0"/>
              </a:spcBef>
              <a:spcAft>
                <a:spcPts val="1200"/>
              </a:spcAft>
              <a:buNone/>
            </a:pPr>
            <a:r>
              <a:rPr lang="en" sz="2000">
                <a:solidFill>
                  <a:schemeClr val="lt1"/>
                </a:solidFill>
              </a:rPr>
              <a:t>Perplexity based on a 5-gram language model</a:t>
            </a:r>
            <a:endParaRPr sz="2000" strike="sngStrike">
              <a:solidFill>
                <a:schemeClr val="lt1"/>
              </a:solidFill>
            </a:endParaRPr>
          </a:p>
        </p:txBody>
      </p:sp>
      <p:sp>
        <p:nvSpPr>
          <p:cNvPr id="602" name="Google Shape;602;p69"/>
          <p:cNvSpPr txBox="1"/>
          <p:nvPr/>
        </p:nvSpPr>
        <p:spPr>
          <a:xfrm>
            <a:off x="2723150" y="3283088"/>
            <a:ext cx="55692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2000">
                <a:solidFill>
                  <a:schemeClr val="lt1"/>
                </a:solidFill>
              </a:rPr>
              <a:t>Trained CNN to predict the sentence-level complexity of the output</a:t>
            </a:r>
            <a:endParaRPr sz="2000">
              <a:solidFill>
                <a:schemeClr val="lt1"/>
              </a:solidFill>
            </a:endParaRPr>
          </a:p>
        </p:txBody>
      </p:sp>
      <p:sp>
        <p:nvSpPr>
          <p:cNvPr id="603" name="Google Shape;603;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
        <p:nvSpPr>
          <p:cNvPr id="604" name="Google Shape;604;p69"/>
          <p:cNvSpPr txBox="1"/>
          <p:nvPr/>
        </p:nvSpPr>
        <p:spPr>
          <a:xfrm>
            <a:off x="2723150" y="2458100"/>
            <a:ext cx="61092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2000">
                <a:solidFill>
                  <a:schemeClr val="lt1"/>
                </a:solidFill>
              </a:rPr>
              <a:t>Cosine similarity between sentence representations of input and output</a:t>
            </a:r>
            <a:endParaRPr>
              <a:solidFill>
                <a:schemeClr val="lt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Baseline Comparisons </a:t>
            </a:r>
            <a:endParaRPr>
              <a:solidFill>
                <a:schemeClr val="lt1"/>
              </a:solidFill>
            </a:endParaRPr>
          </a:p>
        </p:txBody>
      </p:sp>
      <p:sp>
        <p:nvSpPr>
          <p:cNvPr id="610" name="Google Shape;610;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
        <p:nvSpPr>
          <p:cNvPr id="611" name="Google Shape;611;p70"/>
          <p:cNvSpPr txBox="1"/>
          <p:nvPr>
            <p:ph idx="1" type="body"/>
          </p:nvPr>
        </p:nvSpPr>
        <p:spPr>
          <a:xfrm>
            <a:off x="2097300" y="1584796"/>
            <a:ext cx="7046700" cy="393600"/>
          </a:xfrm>
          <a:prstGeom prst="rect">
            <a:avLst/>
          </a:prstGeom>
        </p:spPr>
        <p:txBody>
          <a:bodyPr anchorCtr="0" anchor="t" bIns="0" lIns="0" spcFirstLastPara="1" rIns="0" wrap="square" tIns="0">
            <a:normAutofit fontScale="25000" lnSpcReduction="20000"/>
          </a:bodyPr>
          <a:lstStyle/>
          <a:p>
            <a:pPr indent="0" lvl="0" marL="0" rtl="0" algn="l">
              <a:lnSpc>
                <a:spcPct val="100000"/>
              </a:lnSpc>
              <a:spcBef>
                <a:spcPts val="1000"/>
              </a:spcBef>
              <a:spcAft>
                <a:spcPts val="0"/>
              </a:spcAft>
              <a:buNone/>
            </a:pPr>
            <a:r>
              <a:rPr lang="en" sz="7200">
                <a:solidFill>
                  <a:schemeClr val="lt1"/>
                </a:solidFill>
              </a:rPr>
              <a:t>Vanilla Seq2Seq model (Nisioi et al., 2017)</a:t>
            </a:r>
            <a:endParaRPr sz="7200">
              <a:solidFill>
                <a:schemeClr val="lt1"/>
              </a:solidFill>
            </a:endParaRPr>
          </a:p>
          <a:p>
            <a:pPr indent="0" lvl="0" marL="0" rtl="0" algn="l">
              <a:lnSpc>
                <a:spcPct val="100000"/>
              </a:lnSpc>
              <a:spcBef>
                <a:spcPts val="1000"/>
              </a:spcBef>
              <a:spcAft>
                <a:spcPts val="0"/>
              </a:spcAft>
              <a:buNone/>
            </a:pPr>
            <a:r>
              <a:t/>
            </a:r>
            <a:endParaRPr>
              <a:solidFill>
                <a:schemeClr val="lt1"/>
              </a:solidFill>
            </a:endParaRPr>
          </a:p>
          <a:p>
            <a:pPr indent="0" lvl="0" marL="0" rtl="0" algn="l">
              <a:lnSpc>
                <a:spcPct val="100000"/>
              </a:lnSpc>
              <a:spcBef>
                <a:spcPts val="1000"/>
              </a:spcBef>
              <a:spcAft>
                <a:spcPts val="1000"/>
              </a:spcAft>
              <a:buNone/>
            </a:pPr>
            <a:r>
              <a:t/>
            </a:r>
            <a:endParaRPr>
              <a:solidFill>
                <a:schemeClr val="lt1"/>
              </a:solidFill>
            </a:endParaRPr>
          </a:p>
        </p:txBody>
      </p:sp>
      <p:sp>
        <p:nvSpPr>
          <p:cNvPr id="612" name="Google Shape;612;p70"/>
          <p:cNvSpPr/>
          <p:nvPr/>
        </p:nvSpPr>
        <p:spPr>
          <a:xfrm>
            <a:off x="166625" y="1371600"/>
            <a:ext cx="1738800" cy="5742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Times New Roman"/>
                <a:ea typeface="Times New Roman"/>
                <a:cs typeface="Times New Roman"/>
                <a:sym typeface="Times New Roman"/>
              </a:rPr>
              <a:t>Seq2Seq</a:t>
            </a:r>
            <a:endParaRPr b="1" sz="1800">
              <a:solidFill>
                <a:schemeClr val="lt1"/>
              </a:solidFill>
              <a:latin typeface="Times New Roman"/>
              <a:ea typeface="Times New Roman"/>
              <a:cs typeface="Times New Roman"/>
              <a:sym typeface="Times New Roman"/>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Baseline Comparisons </a:t>
            </a:r>
            <a:endParaRPr>
              <a:solidFill>
                <a:schemeClr val="lt1"/>
              </a:solidFill>
            </a:endParaRPr>
          </a:p>
        </p:txBody>
      </p:sp>
      <p:sp>
        <p:nvSpPr>
          <p:cNvPr id="618" name="Google Shape;618;p71"/>
          <p:cNvSpPr txBox="1"/>
          <p:nvPr/>
        </p:nvSpPr>
        <p:spPr>
          <a:xfrm>
            <a:off x="2043200" y="2095213"/>
            <a:ext cx="7046700" cy="880500"/>
          </a:xfrm>
          <a:prstGeom prst="rect">
            <a:avLst/>
          </a:prstGeom>
          <a:noFill/>
          <a:ln>
            <a:noFill/>
          </a:ln>
        </p:spPr>
        <p:txBody>
          <a:bodyPr anchorCtr="0" anchor="t" bIns="0" lIns="91425" spcFirstLastPara="1" rIns="91425" wrap="square" tIns="0">
            <a:noAutofit/>
          </a:bodyPr>
          <a:lstStyle/>
          <a:p>
            <a:pPr indent="0" lvl="0" marL="0" rtl="0" algn="l">
              <a:spcBef>
                <a:spcPts val="1000"/>
              </a:spcBef>
              <a:spcAft>
                <a:spcPts val="1000"/>
              </a:spcAft>
              <a:buNone/>
            </a:pPr>
            <a:r>
              <a:rPr lang="en" sz="1800">
                <a:solidFill>
                  <a:schemeClr val="lt1"/>
                </a:solidFill>
              </a:rPr>
              <a:t>Performs splitting and deletion before applying a phrase-based machine translation system (Narayan and Gardent, 2014)</a:t>
            </a:r>
            <a:endParaRPr>
              <a:solidFill>
                <a:schemeClr val="lt1"/>
              </a:solidFill>
            </a:endParaRPr>
          </a:p>
        </p:txBody>
      </p:sp>
      <p:sp>
        <p:nvSpPr>
          <p:cNvPr id="619" name="Google Shape;619;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
        <p:nvSpPr>
          <p:cNvPr id="620" name="Google Shape;620;p71"/>
          <p:cNvSpPr txBox="1"/>
          <p:nvPr>
            <p:ph idx="1" type="body"/>
          </p:nvPr>
        </p:nvSpPr>
        <p:spPr>
          <a:xfrm>
            <a:off x="2097300" y="1584796"/>
            <a:ext cx="7046700" cy="393600"/>
          </a:xfrm>
          <a:prstGeom prst="rect">
            <a:avLst/>
          </a:prstGeom>
        </p:spPr>
        <p:txBody>
          <a:bodyPr anchorCtr="0" anchor="t" bIns="0" lIns="0" spcFirstLastPara="1" rIns="0" wrap="square" tIns="0">
            <a:normAutofit fontScale="25000" lnSpcReduction="20000"/>
          </a:bodyPr>
          <a:lstStyle/>
          <a:p>
            <a:pPr indent="0" lvl="0" marL="0" rtl="0" algn="l">
              <a:lnSpc>
                <a:spcPct val="100000"/>
              </a:lnSpc>
              <a:spcBef>
                <a:spcPts val="1000"/>
              </a:spcBef>
              <a:spcAft>
                <a:spcPts val="0"/>
              </a:spcAft>
              <a:buNone/>
            </a:pPr>
            <a:r>
              <a:rPr lang="en" sz="7200">
                <a:solidFill>
                  <a:schemeClr val="lt1"/>
                </a:solidFill>
              </a:rPr>
              <a:t>Vanilla Seq2Seq model (Nisioi et al., 2017)</a:t>
            </a:r>
            <a:endParaRPr sz="7200">
              <a:solidFill>
                <a:schemeClr val="lt1"/>
              </a:solidFill>
            </a:endParaRPr>
          </a:p>
          <a:p>
            <a:pPr indent="0" lvl="0" marL="0" rtl="0" algn="l">
              <a:lnSpc>
                <a:spcPct val="100000"/>
              </a:lnSpc>
              <a:spcBef>
                <a:spcPts val="1000"/>
              </a:spcBef>
              <a:spcAft>
                <a:spcPts val="0"/>
              </a:spcAft>
              <a:buNone/>
            </a:pPr>
            <a:r>
              <a:t/>
            </a:r>
            <a:endParaRPr>
              <a:solidFill>
                <a:schemeClr val="lt1"/>
              </a:solidFill>
            </a:endParaRPr>
          </a:p>
          <a:p>
            <a:pPr indent="0" lvl="0" marL="0" rtl="0" algn="l">
              <a:lnSpc>
                <a:spcPct val="100000"/>
              </a:lnSpc>
              <a:spcBef>
                <a:spcPts val="1000"/>
              </a:spcBef>
              <a:spcAft>
                <a:spcPts val="1000"/>
              </a:spcAft>
              <a:buNone/>
            </a:pPr>
            <a:r>
              <a:t/>
            </a:r>
            <a:endParaRPr>
              <a:solidFill>
                <a:schemeClr val="lt1"/>
              </a:solidFill>
            </a:endParaRPr>
          </a:p>
        </p:txBody>
      </p:sp>
      <p:sp>
        <p:nvSpPr>
          <p:cNvPr id="621" name="Google Shape;621;p71"/>
          <p:cNvSpPr/>
          <p:nvPr/>
        </p:nvSpPr>
        <p:spPr>
          <a:xfrm>
            <a:off x="166625" y="1371600"/>
            <a:ext cx="1738800" cy="5742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Times New Roman"/>
                <a:ea typeface="Times New Roman"/>
                <a:cs typeface="Times New Roman"/>
                <a:sym typeface="Times New Roman"/>
              </a:rPr>
              <a:t>Seq2Seq</a:t>
            </a:r>
            <a:endParaRPr b="1" sz="1800">
              <a:solidFill>
                <a:schemeClr val="lt1"/>
              </a:solidFill>
              <a:latin typeface="Times New Roman"/>
              <a:ea typeface="Times New Roman"/>
              <a:cs typeface="Times New Roman"/>
              <a:sym typeface="Times New Roman"/>
            </a:endParaRPr>
          </a:p>
        </p:txBody>
      </p:sp>
      <p:sp>
        <p:nvSpPr>
          <p:cNvPr id="622" name="Google Shape;622;p71"/>
          <p:cNvSpPr/>
          <p:nvPr/>
        </p:nvSpPr>
        <p:spPr>
          <a:xfrm>
            <a:off x="166625" y="2212054"/>
            <a:ext cx="1738800" cy="5742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Times New Roman"/>
                <a:ea typeface="Times New Roman"/>
                <a:cs typeface="Times New Roman"/>
                <a:sym typeface="Times New Roman"/>
              </a:rPr>
              <a:t>Hybrid</a:t>
            </a:r>
            <a:endParaRPr b="1" sz="1800">
              <a:solidFill>
                <a:schemeClr val="lt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Current Formulation</a:t>
            </a:r>
            <a:endParaRPr>
              <a:solidFill>
                <a:schemeClr val="lt1"/>
              </a:solidFill>
            </a:endParaRPr>
          </a:p>
        </p:txBody>
      </p:sp>
      <p:sp>
        <p:nvSpPr>
          <p:cNvPr id="89" name="Google Shape;89;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pic>
        <p:nvPicPr>
          <p:cNvPr id="90" name="Google Shape;90;p18"/>
          <p:cNvPicPr preferRelativeResize="0"/>
          <p:nvPr/>
        </p:nvPicPr>
        <p:blipFill>
          <a:blip r:embed="rId3">
            <a:alphaModFix/>
          </a:blip>
          <a:stretch>
            <a:fillRect/>
          </a:stretch>
        </p:blipFill>
        <p:spPr>
          <a:xfrm>
            <a:off x="2438400" y="1151550"/>
            <a:ext cx="4267201" cy="3629212"/>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Baseline Comparisons </a:t>
            </a:r>
            <a:endParaRPr>
              <a:solidFill>
                <a:schemeClr val="lt1"/>
              </a:solidFill>
            </a:endParaRPr>
          </a:p>
        </p:txBody>
      </p:sp>
      <p:sp>
        <p:nvSpPr>
          <p:cNvPr id="628" name="Google Shape;628;p72"/>
          <p:cNvSpPr txBox="1"/>
          <p:nvPr>
            <p:ph idx="1" type="body"/>
          </p:nvPr>
        </p:nvSpPr>
        <p:spPr>
          <a:xfrm>
            <a:off x="2097300" y="1584796"/>
            <a:ext cx="7046700" cy="393600"/>
          </a:xfrm>
          <a:prstGeom prst="rect">
            <a:avLst/>
          </a:prstGeom>
        </p:spPr>
        <p:txBody>
          <a:bodyPr anchorCtr="0" anchor="t" bIns="0" lIns="0" spcFirstLastPara="1" rIns="0" wrap="square" tIns="0">
            <a:normAutofit fontScale="25000" lnSpcReduction="20000"/>
          </a:bodyPr>
          <a:lstStyle/>
          <a:p>
            <a:pPr indent="0" lvl="0" marL="0" rtl="0" algn="l">
              <a:lnSpc>
                <a:spcPct val="100000"/>
              </a:lnSpc>
              <a:spcBef>
                <a:spcPts val="1000"/>
              </a:spcBef>
              <a:spcAft>
                <a:spcPts val="0"/>
              </a:spcAft>
              <a:buNone/>
            </a:pPr>
            <a:r>
              <a:rPr lang="en" sz="7200">
                <a:solidFill>
                  <a:schemeClr val="lt1"/>
                </a:solidFill>
              </a:rPr>
              <a:t>Vanilla Seq2Seq model (Nisioi et al., 2017)</a:t>
            </a:r>
            <a:endParaRPr sz="7200">
              <a:solidFill>
                <a:schemeClr val="lt1"/>
              </a:solidFill>
            </a:endParaRPr>
          </a:p>
          <a:p>
            <a:pPr indent="0" lvl="0" marL="0" rtl="0" algn="l">
              <a:lnSpc>
                <a:spcPct val="100000"/>
              </a:lnSpc>
              <a:spcBef>
                <a:spcPts val="1000"/>
              </a:spcBef>
              <a:spcAft>
                <a:spcPts val="0"/>
              </a:spcAft>
              <a:buNone/>
            </a:pPr>
            <a:r>
              <a:t/>
            </a:r>
            <a:endParaRPr>
              <a:solidFill>
                <a:schemeClr val="lt1"/>
              </a:solidFill>
            </a:endParaRPr>
          </a:p>
          <a:p>
            <a:pPr indent="0" lvl="0" marL="0" rtl="0" algn="l">
              <a:lnSpc>
                <a:spcPct val="100000"/>
              </a:lnSpc>
              <a:spcBef>
                <a:spcPts val="1000"/>
              </a:spcBef>
              <a:spcAft>
                <a:spcPts val="1000"/>
              </a:spcAft>
              <a:buNone/>
            </a:pPr>
            <a:r>
              <a:t/>
            </a:r>
            <a:endParaRPr>
              <a:solidFill>
                <a:schemeClr val="lt1"/>
              </a:solidFill>
            </a:endParaRPr>
          </a:p>
        </p:txBody>
      </p:sp>
      <p:sp>
        <p:nvSpPr>
          <p:cNvPr id="629" name="Google Shape;629;p72"/>
          <p:cNvSpPr txBox="1"/>
          <p:nvPr/>
        </p:nvSpPr>
        <p:spPr>
          <a:xfrm>
            <a:off x="2043200" y="2095213"/>
            <a:ext cx="7046700" cy="880500"/>
          </a:xfrm>
          <a:prstGeom prst="rect">
            <a:avLst/>
          </a:prstGeom>
          <a:noFill/>
          <a:ln>
            <a:noFill/>
          </a:ln>
        </p:spPr>
        <p:txBody>
          <a:bodyPr anchorCtr="0" anchor="t" bIns="0" lIns="91425" spcFirstLastPara="1" rIns="91425" wrap="square" tIns="0">
            <a:noAutofit/>
          </a:bodyPr>
          <a:lstStyle/>
          <a:p>
            <a:pPr indent="0" lvl="0" marL="0" rtl="0" algn="l">
              <a:spcBef>
                <a:spcPts val="1000"/>
              </a:spcBef>
              <a:spcAft>
                <a:spcPts val="1000"/>
              </a:spcAft>
              <a:buNone/>
            </a:pPr>
            <a:r>
              <a:rPr lang="en" sz="1800">
                <a:solidFill>
                  <a:schemeClr val="lt1"/>
                </a:solidFill>
              </a:rPr>
              <a:t>Performs splitting and deletion before applying a phrase-based machine translation system (Narayan and Gardent, 2014)</a:t>
            </a:r>
            <a:endParaRPr sz="1800">
              <a:solidFill>
                <a:schemeClr val="lt1"/>
              </a:solidFill>
            </a:endParaRPr>
          </a:p>
        </p:txBody>
      </p:sp>
      <p:sp>
        <p:nvSpPr>
          <p:cNvPr id="630" name="Google Shape;630;p72"/>
          <p:cNvSpPr txBox="1"/>
          <p:nvPr/>
        </p:nvSpPr>
        <p:spPr>
          <a:xfrm>
            <a:off x="2043200" y="3054138"/>
            <a:ext cx="7046700" cy="572700"/>
          </a:xfrm>
          <a:prstGeom prst="rect">
            <a:avLst/>
          </a:prstGeom>
          <a:noFill/>
          <a:ln>
            <a:noFill/>
          </a:ln>
        </p:spPr>
        <p:txBody>
          <a:bodyPr anchorCtr="0" anchor="t" bIns="0" lIns="91425" spcFirstLastPara="1" rIns="91425" wrap="square" tIns="0">
            <a:noAutofit/>
          </a:bodyPr>
          <a:lstStyle/>
          <a:p>
            <a:pPr indent="0" lvl="0" marL="0" rtl="0" algn="l">
              <a:spcBef>
                <a:spcPts val="1000"/>
              </a:spcBef>
              <a:spcAft>
                <a:spcPts val="1000"/>
              </a:spcAft>
              <a:buNone/>
            </a:pPr>
            <a:r>
              <a:rPr lang="en" sz="1800">
                <a:solidFill>
                  <a:schemeClr val="lt1"/>
                </a:solidFill>
              </a:rPr>
              <a:t>Seq2Seq with reinforcement learning (Zhang and Lapata, 2017)</a:t>
            </a:r>
            <a:endParaRPr>
              <a:solidFill>
                <a:schemeClr val="lt1"/>
              </a:solidFill>
            </a:endParaRPr>
          </a:p>
        </p:txBody>
      </p:sp>
      <p:sp>
        <p:nvSpPr>
          <p:cNvPr id="631" name="Google Shape;631;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
        <p:nvSpPr>
          <p:cNvPr id="632" name="Google Shape;632;p72"/>
          <p:cNvSpPr/>
          <p:nvPr/>
        </p:nvSpPr>
        <p:spPr>
          <a:xfrm>
            <a:off x="166625" y="1371600"/>
            <a:ext cx="1738800" cy="5742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Times New Roman"/>
                <a:ea typeface="Times New Roman"/>
                <a:cs typeface="Times New Roman"/>
                <a:sym typeface="Times New Roman"/>
              </a:rPr>
              <a:t>Seq2Seq</a:t>
            </a:r>
            <a:endParaRPr b="1" sz="1800">
              <a:solidFill>
                <a:schemeClr val="lt1"/>
              </a:solidFill>
              <a:latin typeface="Times New Roman"/>
              <a:ea typeface="Times New Roman"/>
              <a:cs typeface="Times New Roman"/>
              <a:sym typeface="Times New Roman"/>
            </a:endParaRPr>
          </a:p>
        </p:txBody>
      </p:sp>
      <p:sp>
        <p:nvSpPr>
          <p:cNvPr id="633" name="Google Shape;633;p72"/>
          <p:cNvSpPr/>
          <p:nvPr/>
        </p:nvSpPr>
        <p:spPr>
          <a:xfrm>
            <a:off x="166625" y="2212054"/>
            <a:ext cx="1738800" cy="5742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Times New Roman"/>
                <a:ea typeface="Times New Roman"/>
                <a:cs typeface="Times New Roman"/>
                <a:sym typeface="Times New Roman"/>
              </a:rPr>
              <a:t>Hybrid</a:t>
            </a:r>
            <a:endParaRPr b="1" sz="1800">
              <a:solidFill>
                <a:schemeClr val="lt1"/>
              </a:solidFill>
              <a:latin typeface="Times New Roman"/>
              <a:ea typeface="Times New Roman"/>
              <a:cs typeface="Times New Roman"/>
              <a:sym typeface="Times New Roman"/>
            </a:endParaRPr>
          </a:p>
        </p:txBody>
      </p:sp>
      <p:sp>
        <p:nvSpPr>
          <p:cNvPr id="634" name="Google Shape;634;p72"/>
          <p:cNvSpPr/>
          <p:nvPr/>
        </p:nvSpPr>
        <p:spPr>
          <a:xfrm>
            <a:off x="166625" y="3052507"/>
            <a:ext cx="1738800" cy="5742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Times New Roman"/>
                <a:ea typeface="Times New Roman"/>
                <a:cs typeface="Times New Roman"/>
                <a:sym typeface="Times New Roman"/>
              </a:rPr>
              <a:t>DRESS</a:t>
            </a:r>
            <a:endParaRPr b="1" sz="1800">
              <a:solidFill>
                <a:schemeClr val="lt1"/>
              </a:solidFill>
              <a:latin typeface="Times New Roman"/>
              <a:ea typeface="Times New Roman"/>
              <a:cs typeface="Times New Roman"/>
              <a:sym typeface="Times New Roman"/>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73"/>
          <p:cNvSpPr/>
          <p:nvPr/>
        </p:nvSpPr>
        <p:spPr>
          <a:xfrm>
            <a:off x="166625" y="1371600"/>
            <a:ext cx="1738800" cy="5742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Times New Roman"/>
                <a:ea typeface="Times New Roman"/>
                <a:cs typeface="Times New Roman"/>
                <a:sym typeface="Times New Roman"/>
              </a:rPr>
              <a:t>Seq2Seq</a:t>
            </a:r>
            <a:endParaRPr b="1" sz="1800">
              <a:solidFill>
                <a:schemeClr val="lt1"/>
              </a:solidFill>
              <a:latin typeface="Times New Roman"/>
              <a:ea typeface="Times New Roman"/>
              <a:cs typeface="Times New Roman"/>
              <a:sym typeface="Times New Roman"/>
            </a:endParaRPr>
          </a:p>
        </p:txBody>
      </p:sp>
      <p:sp>
        <p:nvSpPr>
          <p:cNvPr id="640" name="Google Shape;640;p73"/>
          <p:cNvSpPr/>
          <p:nvPr/>
        </p:nvSpPr>
        <p:spPr>
          <a:xfrm>
            <a:off x="166625" y="2212054"/>
            <a:ext cx="1738800" cy="5742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Times New Roman"/>
                <a:ea typeface="Times New Roman"/>
                <a:cs typeface="Times New Roman"/>
                <a:sym typeface="Times New Roman"/>
              </a:rPr>
              <a:t>Hybrid</a:t>
            </a:r>
            <a:endParaRPr b="1" sz="1800">
              <a:solidFill>
                <a:schemeClr val="lt1"/>
              </a:solidFill>
              <a:latin typeface="Times New Roman"/>
              <a:ea typeface="Times New Roman"/>
              <a:cs typeface="Times New Roman"/>
              <a:sym typeface="Times New Roman"/>
            </a:endParaRPr>
          </a:p>
        </p:txBody>
      </p:sp>
      <p:sp>
        <p:nvSpPr>
          <p:cNvPr id="641" name="Google Shape;641;p73"/>
          <p:cNvSpPr/>
          <p:nvPr/>
        </p:nvSpPr>
        <p:spPr>
          <a:xfrm>
            <a:off x="166625" y="3052507"/>
            <a:ext cx="1738800" cy="5742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Times New Roman"/>
                <a:ea typeface="Times New Roman"/>
                <a:cs typeface="Times New Roman"/>
                <a:sym typeface="Times New Roman"/>
              </a:rPr>
              <a:t>DRESS</a:t>
            </a:r>
            <a:endParaRPr b="1" sz="1800">
              <a:solidFill>
                <a:schemeClr val="lt1"/>
              </a:solidFill>
              <a:latin typeface="Times New Roman"/>
              <a:ea typeface="Times New Roman"/>
              <a:cs typeface="Times New Roman"/>
              <a:sym typeface="Times New Roman"/>
            </a:endParaRPr>
          </a:p>
        </p:txBody>
      </p:sp>
      <p:sp>
        <p:nvSpPr>
          <p:cNvPr id="642" name="Google Shape;642;p73"/>
          <p:cNvSpPr/>
          <p:nvPr/>
        </p:nvSpPr>
        <p:spPr>
          <a:xfrm>
            <a:off x="166625" y="3856232"/>
            <a:ext cx="1738800" cy="5742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Times New Roman"/>
                <a:ea typeface="Times New Roman"/>
                <a:cs typeface="Times New Roman"/>
                <a:sym typeface="Times New Roman"/>
              </a:rPr>
              <a:t>DMASS</a:t>
            </a:r>
            <a:endParaRPr b="1" sz="1800">
              <a:solidFill>
                <a:schemeClr val="lt1"/>
              </a:solidFill>
              <a:latin typeface="Times New Roman"/>
              <a:ea typeface="Times New Roman"/>
              <a:cs typeface="Times New Roman"/>
              <a:sym typeface="Times New Roman"/>
            </a:endParaRPr>
          </a:p>
        </p:txBody>
      </p:sp>
      <p:sp>
        <p:nvSpPr>
          <p:cNvPr id="643" name="Google Shape;643;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Baseline Comparisons </a:t>
            </a:r>
            <a:endParaRPr>
              <a:solidFill>
                <a:schemeClr val="lt1"/>
              </a:solidFill>
            </a:endParaRPr>
          </a:p>
        </p:txBody>
      </p:sp>
      <p:sp>
        <p:nvSpPr>
          <p:cNvPr id="644" name="Google Shape;644;p73"/>
          <p:cNvSpPr txBox="1"/>
          <p:nvPr/>
        </p:nvSpPr>
        <p:spPr>
          <a:xfrm>
            <a:off x="2043200" y="2095213"/>
            <a:ext cx="7046700" cy="880500"/>
          </a:xfrm>
          <a:prstGeom prst="rect">
            <a:avLst/>
          </a:prstGeom>
          <a:noFill/>
          <a:ln>
            <a:noFill/>
          </a:ln>
        </p:spPr>
        <p:txBody>
          <a:bodyPr anchorCtr="0" anchor="t" bIns="0" lIns="91425" spcFirstLastPara="1" rIns="91425" wrap="square" tIns="0">
            <a:noAutofit/>
          </a:bodyPr>
          <a:lstStyle/>
          <a:p>
            <a:pPr indent="0" lvl="0" marL="0" rtl="0" algn="l">
              <a:spcBef>
                <a:spcPts val="1000"/>
              </a:spcBef>
              <a:spcAft>
                <a:spcPts val="1000"/>
              </a:spcAft>
              <a:buNone/>
            </a:pPr>
            <a:r>
              <a:rPr lang="en" sz="1800">
                <a:solidFill>
                  <a:schemeClr val="lt1"/>
                </a:solidFill>
              </a:rPr>
              <a:t>Performs splitting and deletion before applying a phrase-based machine translation system (Narayan and Gardent, 2014)</a:t>
            </a:r>
            <a:endParaRPr sz="1800">
              <a:solidFill>
                <a:schemeClr val="lt1"/>
              </a:solidFill>
            </a:endParaRPr>
          </a:p>
        </p:txBody>
      </p:sp>
      <p:sp>
        <p:nvSpPr>
          <p:cNvPr id="645" name="Google Shape;645;p73"/>
          <p:cNvSpPr txBox="1"/>
          <p:nvPr/>
        </p:nvSpPr>
        <p:spPr>
          <a:xfrm>
            <a:off x="2043200" y="3054138"/>
            <a:ext cx="7046700" cy="572700"/>
          </a:xfrm>
          <a:prstGeom prst="rect">
            <a:avLst/>
          </a:prstGeom>
          <a:noFill/>
          <a:ln>
            <a:noFill/>
          </a:ln>
        </p:spPr>
        <p:txBody>
          <a:bodyPr anchorCtr="0" anchor="t" bIns="0" lIns="91425" spcFirstLastPara="1" rIns="91425" wrap="square" tIns="0">
            <a:noAutofit/>
          </a:bodyPr>
          <a:lstStyle/>
          <a:p>
            <a:pPr indent="0" lvl="0" marL="0" rtl="0" algn="l">
              <a:spcBef>
                <a:spcPts val="1000"/>
              </a:spcBef>
              <a:spcAft>
                <a:spcPts val="1000"/>
              </a:spcAft>
              <a:buNone/>
            </a:pPr>
            <a:r>
              <a:rPr lang="en" sz="1800">
                <a:solidFill>
                  <a:schemeClr val="lt1"/>
                </a:solidFill>
              </a:rPr>
              <a:t>Seq2Seq with reinforcement learning (Zhang and Lapata, 2017)</a:t>
            </a:r>
            <a:endParaRPr>
              <a:solidFill>
                <a:schemeClr val="lt1"/>
              </a:solidFill>
            </a:endParaRPr>
          </a:p>
        </p:txBody>
      </p:sp>
      <p:sp>
        <p:nvSpPr>
          <p:cNvPr id="646" name="Google Shape;646;p73"/>
          <p:cNvSpPr txBox="1"/>
          <p:nvPr/>
        </p:nvSpPr>
        <p:spPr>
          <a:xfrm>
            <a:off x="2043200" y="3856213"/>
            <a:ext cx="7046700" cy="880500"/>
          </a:xfrm>
          <a:prstGeom prst="rect">
            <a:avLst/>
          </a:prstGeom>
          <a:noFill/>
          <a:ln>
            <a:noFill/>
          </a:ln>
        </p:spPr>
        <p:txBody>
          <a:bodyPr anchorCtr="0" anchor="t" bIns="0" lIns="91425" spcFirstLastPara="1" rIns="91425" wrap="square" tIns="0">
            <a:noAutofit/>
          </a:bodyPr>
          <a:lstStyle/>
          <a:p>
            <a:pPr indent="0" lvl="0" marL="0" rtl="0" algn="l">
              <a:spcBef>
                <a:spcPts val="1000"/>
              </a:spcBef>
              <a:spcAft>
                <a:spcPts val="1000"/>
              </a:spcAft>
              <a:buNone/>
            </a:pPr>
            <a:r>
              <a:rPr lang="en" sz="1800">
                <a:solidFill>
                  <a:schemeClr val="lt1"/>
                </a:solidFill>
              </a:rPr>
              <a:t>Transformer with memory augmentation (Zhu et al., 2018)</a:t>
            </a:r>
            <a:endParaRPr>
              <a:solidFill>
                <a:schemeClr val="lt1"/>
              </a:solidFill>
            </a:endParaRPr>
          </a:p>
        </p:txBody>
      </p:sp>
      <p:sp>
        <p:nvSpPr>
          <p:cNvPr id="647" name="Google Shape;647;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
        <p:nvSpPr>
          <p:cNvPr id="648" name="Google Shape;648;p73"/>
          <p:cNvSpPr txBox="1"/>
          <p:nvPr>
            <p:ph idx="1" type="body"/>
          </p:nvPr>
        </p:nvSpPr>
        <p:spPr>
          <a:xfrm>
            <a:off x="2097300" y="1584796"/>
            <a:ext cx="7046700" cy="393600"/>
          </a:xfrm>
          <a:prstGeom prst="rect">
            <a:avLst/>
          </a:prstGeom>
        </p:spPr>
        <p:txBody>
          <a:bodyPr anchorCtr="0" anchor="t" bIns="0" lIns="0" spcFirstLastPara="1" rIns="0" wrap="square" tIns="0">
            <a:normAutofit fontScale="25000" lnSpcReduction="20000"/>
          </a:bodyPr>
          <a:lstStyle/>
          <a:p>
            <a:pPr indent="0" lvl="0" marL="0" rtl="0" algn="l">
              <a:lnSpc>
                <a:spcPct val="100000"/>
              </a:lnSpc>
              <a:spcBef>
                <a:spcPts val="1000"/>
              </a:spcBef>
              <a:spcAft>
                <a:spcPts val="0"/>
              </a:spcAft>
              <a:buNone/>
            </a:pPr>
            <a:r>
              <a:rPr lang="en" sz="7200">
                <a:solidFill>
                  <a:schemeClr val="lt1"/>
                </a:solidFill>
              </a:rPr>
              <a:t>Vanilla Seq2Seq model (Nisioi et al., 2017)</a:t>
            </a:r>
            <a:endParaRPr sz="7200">
              <a:solidFill>
                <a:schemeClr val="lt1"/>
              </a:solidFill>
            </a:endParaRPr>
          </a:p>
          <a:p>
            <a:pPr indent="0" lvl="0" marL="0" rtl="0" algn="l">
              <a:lnSpc>
                <a:spcPct val="100000"/>
              </a:lnSpc>
              <a:spcBef>
                <a:spcPts val="1000"/>
              </a:spcBef>
              <a:spcAft>
                <a:spcPts val="0"/>
              </a:spcAft>
              <a:buNone/>
            </a:pPr>
            <a:r>
              <a:t/>
            </a:r>
            <a:endParaRPr>
              <a:solidFill>
                <a:schemeClr val="lt1"/>
              </a:solidFill>
            </a:endParaRPr>
          </a:p>
          <a:p>
            <a:pPr indent="0" lvl="0" marL="0" rtl="0" algn="l">
              <a:lnSpc>
                <a:spcPct val="100000"/>
              </a:lnSpc>
              <a:spcBef>
                <a:spcPts val="1000"/>
              </a:spcBef>
              <a:spcAft>
                <a:spcPts val="1000"/>
              </a:spcAft>
              <a:buNone/>
            </a:pPr>
            <a:r>
              <a:t/>
            </a:r>
            <a:endParaRPr>
              <a:solidFill>
                <a:schemeClr val="lt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74"/>
          <p:cNvSpPr txBox="1"/>
          <p:nvPr>
            <p:ph type="title"/>
          </p:nvPr>
        </p:nvSpPr>
        <p:spPr>
          <a:xfrm>
            <a:off x="311700" y="3490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Results: Automatic Evaluation</a:t>
            </a:r>
            <a:endParaRPr>
              <a:solidFill>
                <a:schemeClr val="lt1"/>
              </a:solidFill>
            </a:endParaRPr>
          </a:p>
        </p:txBody>
      </p:sp>
      <p:sp>
        <p:nvSpPr>
          <p:cNvPr id="654" name="Google Shape;654;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pic>
        <p:nvPicPr>
          <p:cNvPr id="655" name="Google Shape;655;p74"/>
          <p:cNvPicPr preferRelativeResize="0"/>
          <p:nvPr/>
        </p:nvPicPr>
        <p:blipFill>
          <a:blip r:embed="rId3">
            <a:alphaModFix/>
          </a:blip>
          <a:stretch>
            <a:fillRect/>
          </a:stretch>
        </p:blipFill>
        <p:spPr>
          <a:xfrm>
            <a:off x="152400" y="921700"/>
            <a:ext cx="8839199" cy="3949172"/>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75"/>
          <p:cNvSpPr txBox="1"/>
          <p:nvPr>
            <p:ph type="title"/>
          </p:nvPr>
        </p:nvSpPr>
        <p:spPr>
          <a:xfrm>
            <a:off x="311700" y="3490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Results: Automatic Evaluation</a:t>
            </a:r>
            <a:endParaRPr>
              <a:solidFill>
                <a:schemeClr val="lt1"/>
              </a:solidFill>
            </a:endParaRPr>
          </a:p>
        </p:txBody>
      </p:sp>
      <p:sp>
        <p:nvSpPr>
          <p:cNvPr id="661" name="Google Shape;661;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pic>
        <p:nvPicPr>
          <p:cNvPr id="662" name="Google Shape;662;p75"/>
          <p:cNvPicPr preferRelativeResize="0"/>
          <p:nvPr/>
        </p:nvPicPr>
        <p:blipFill>
          <a:blip r:embed="rId3">
            <a:alphaModFix/>
          </a:blip>
          <a:stretch>
            <a:fillRect/>
          </a:stretch>
        </p:blipFill>
        <p:spPr>
          <a:xfrm>
            <a:off x="152400" y="921700"/>
            <a:ext cx="8839199" cy="3949172"/>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76"/>
          <p:cNvSpPr txBox="1"/>
          <p:nvPr>
            <p:ph type="title"/>
          </p:nvPr>
        </p:nvSpPr>
        <p:spPr>
          <a:xfrm>
            <a:off x="311700" y="3490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Results: Automatic Evaluation</a:t>
            </a:r>
            <a:endParaRPr>
              <a:solidFill>
                <a:schemeClr val="lt1"/>
              </a:solidFill>
            </a:endParaRPr>
          </a:p>
        </p:txBody>
      </p:sp>
      <p:sp>
        <p:nvSpPr>
          <p:cNvPr id="668" name="Google Shape;668;p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pic>
        <p:nvPicPr>
          <p:cNvPr id="669" name="Google Shape;669;p76"/>
          <p:cNvPicPr preferRelativeResize="0"/>
          <p:nvPr/>
        </p:nvPicPr>
        <p:blipFill>
          <a:blip r:embed="rId3">
            <a:alphaModFix/>
          </a:blip>
          <a:stretch>
            <a:fillRect/>
          </a:stretch>
        </p:blipFill>
        <p:spPr>
          <a:xfrm>
            <a:off x="152400" y="921700"/>
            <a:ext cx="8839199" cy="3949172"/>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77"/>
          <p:cNvSpPr txBox="1"/>
          <p:nvPr>
            <p:ph type="title"/>
          </p:nvPr>
        </p:nvSpPr>
        <p:spPr>
          <a:xfrm>
            <a:off x="311700" y="3490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Results: Automatic Evaluation</a:t>
            </a:r>
            <a:endParaRPr>
              <a:solidFill>
                <a:schemeClr val="lt1"/>
              </a:solidFill>
            </a:endParaRPr>
          </a:p>
        </p:txBody>
      </p:sp>
      <p:sp>
        <p:nvSpPr>
          <p:cNvPr id="675" name="Google Shape;675;p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pic>
        <p:nvPicPr>
          <p:cNvPr id="676" name="Google Shape;676;p77"/>
          <p:cNvPicPr preferRelativeResize="0"/>
          <p:nvPr/>
        </p:nvPicPr>
        <p:blipFill>
          <a:blip r:embed="rId3">
            <a:alphaModFix/>
          </a:blip>
          <a:stretch>
            <a:fillRect/>
          </a:stretch>
        </p:blipFill>
        <p:spPr>
          <a:xfrm>
            <a:off x="152400" y="921700"/>
            <a:ext cx="8839199" cy="3949172"/>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78"/>
          <p:cNvSpPr txBox="1"/>
          <p:nvPr>
            <p:ph type="title"/>
          </p:nvPr>
        </p:nvSpPr>
        <p:spPr>
          <a:xfrm>
            <a:off x="311700" y="3490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Results: Automatic Evaluation</a:t>
            </a:r>
            <a:endParaRPr>
              <a:solidFill>
                <a:schemeClr val="lt1"/>
              </a:solidFill>
            </a:endParaRPr>
          </a:p>
        </p:txBody>
      </p:sp>
      <p:sp>
        <p:nvSpPr>
          <p:cNvPr id="682" name="Google Shape;682;p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pic>
        <p:nvPicPr>
          <p:cNvPr id="683" name="Google Shape;683;p78"/>
          <p:cNvPicPr preferRelativeResize="0"/>
          <p:nvPr/>
        </p:nvPicPr>
        <p:blipFill>
          <a:blip r:embed="rId3">
            <a:alphaModFix/>
          </a:blip>
          <a:stretch>
            <a:fillRect/>
          </a:stretch>
        </p:blipFill>
        <p:spPr>
          <a:xfrm>
            <a:off x="152400" y="921700"/>
            <a:ext cx="8839199" cy="3949172"/>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79"/>
          <p:cNvSpPr txBox="1"/>
          <p:nvPr>
            <p:ph type="title"/>
          </p:nvPr>
        </p:nvSpPr>
        <p:spPr>
          <a:xfrm>
            <a:off x="311700" y="3490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Results: Automatic Evaluation</a:t>
            </a:r>
            <a:endParaRPr>
              <a:solidFill>
                <a:schemeClr val="lt1"/>
              </a:solidFill>
            </a:endParaRPr>
          </a:p>
        </p:txBody>
      </p:sp>
      <p:sp>
        <p:nvSpPr>
          <p:cNvPr id="689" name="Google Shape;689;p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pic>
        <p:nvPicPr>
          <p:cNvPr id="690" name="Google Shape;690;p79"/>
          <p:cNvPicPr preferRelativeResize="0"/>
          <p:nvPr/>
        </p:nvPicPr>
        <p:blipFill>
          <a:blip r:embed="rId3">
            <a:alphaModFix/>
          </a:blip>
          <a:stretch>
            <a:fillRect/>
          </a:stretch>
        </p:blipFill>
        <p:spPr>
          <a:xfrm>
            <a:off x="152400" y="921700"/>
            <a:ext cx="8839199" cy="3949172"/>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Results: Human Evaluation</a:t>
            </a:r>
            <a:endParaRPr>
              <a:solidFill>
                <a:schemeClr val="lt1"/>
              </a:solidFill>
            </a:endParaRPr>
          </a:p>
        </p:txBody>
      </p:sp>
      <p:sp>
        <p:nvSpPr>
          <p:cNvPr id="696" name="Google Shape;696;p8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Results: Human Evaluation</a:t>
            </a:r>
            <a:endParaRPr>
              <a:solidFill>
                <a:schemeClr val="lt1"/>
              </a:solidFill>
            </a:endParaRPr>
          </a:p>
        </p:txBody>
      </p:sp>
      <p:sp>
        <p:nvSpPr>
          <p:cNvPr id="702" name="Google Shape;702;p8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pic>
        <p:nvPicPr>
          <p:cNvPr id="703" name="Google Shape;703;p81"/>
          <p:cNvPicPr preferRelativeResize="0"/>
          <p:nvPr/>
        </p:nvPicPr>
        <p:blipFill>
          <a:blip r:embed="rId3">
            <a:alphaModFix/>
          </a:blip>
          <a:stretch>
            <a:fillRect/>
          </a:stretch>
        </p:blipFill>
        <p:spPr>
          <a:xfrm>
            <a:off x="311700" y="1170137"/>
            <a:ext cx="8369300" cy="3820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Current Formulation</a:t>
            </a:r>
            <a:endParaRPr>
              <a:solidFill>
                <a:schemeClr val="lt1"/>
              </a:solidFill>
            </a:endParaRPr>
          </a:p>
        </p:txBody>
      </p:sp>
      <p:sp>
        <p:nvSpPr>
          <p:cNvPr id="96" name="Google Shape;96;p19"/>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355600" lvl="0" marL="457200" rtl="0" algn="l">
              <a:lnSpc>
                <a:spcPct val="100000"/>
              </a:lnSpc>
              <a:spcBef>
                <a:spcPts val="0"/>
              </a:spcBef>
              <a:spcAft>
                <a:spcPts val="0"/>
              </a:spcAft>
              <a:buClr>
                <a:schemeClr val="lt1"/>
              </a:buClr>
              <a:buSzPts val="2000"/>
              <a:buChar char="●"/>
            </a:pPr>
            <a:r>
              <a:rPr lang="en" sz="2000">
                <a:solidFill>
                  <a:schemeClr val="lt1"/>
                </a:solidFill>
              </a:rPr>
              <a:t>Substitution</a:t>
            </a:r>
            <a:endParaRPr sz="2000">
              <a:solidFill>
                <a:schemeClr val="lt1"/>
              </a:solidFill>
            </a:endParaRPr>
          </a:p>
        </p:txBody>
      </p:sp>
      <p:sp>
        <p:nvSpPr>
          <p:cNvPr id="97" name="Google Shape;97;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pic>
        <p:nvPicPr>
          <p:cNvPr id="98" name="Google Shape;98;p19"/>
          <p:cNvPicPr preferRelativeResize="0"/>
          <p:nvPr/>
        </p:nvPicPr>
        <p:blipFill>
          <a:blip r:embed="rId3">
            <a:alphaModFix/>
          </a:blip>
          <a:stretch>
            <a:fillRect/>
          </a:stretch>
        </p:blipFill>
        <p:spPr>
          <a:xfrm>
            <a:off x="4504225" y="1154490"/>
            <a:ext cx="4260299" cy="3623334"/>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Results: Human Evaluation</a:t>
            </a:r>
            <a:endParaRPr>
              <a:solidFill>
                <a:schemeClr val="lt1"/>
              </a:solidFill>
            </a:endParaRPr>
          </a:p>
        </p:txBody>
      </p:sp>
      <p:sp>
        <p:nvSpPr>
          <p:cNvPr id="709" name="Google Shape;709;p8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pic>
        <p:nvPicPr>
          <p:cNvPr id="710" name="Google Shape;710;p82"/>
          <p:cNvPicPr preferRelativeResize="0"/>
          <p:nvPr/>
        </p:nvPicPr>
        <p:blipFill>
          <a:blip r:embed="rId3">
            <a:alphaModFix/>
          </a:blip>
          <a:stretch>
            <a:fillRect/>
          </a:stretch>
        </p:blipFill>
        <p:spPr>
          <a:xfrm>
            <a:off x="311700" y="1170137"/>
            <a:ext cx="8369300" cy="38209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Results: Human Evaluation</a:t>
            </a:r>
            <a:endParaRPr>
              <a:solidFill>
                <a:schemeClr val="lt1"/>
              </a:solidFill>
            </a:endParaRPr>
          </a:p>
        </p:txBody>
      </p:sp>
      <p:sp>
        <p:nvSpPr>
          <p:cNvPr id="716" name="Google Shape;716;p8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
        <p:nvSpPr>
          <p:cNvPr id="717" name="Google Shape;717;p83"/>
          <p:cNvSpPr/>
          <p:nvPr/>
        </p:nvSpPr>
        <p:spPr>
          <a:xfrm>
            <a:off x="4823150" y="445025"/>
            <a:ext cx="1753056" cy="649620"/>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DRESS length: </a:t>
            </a:r>
            <a:endParaRPr sz="1100"/>
          </a:p>
          <a:p>
            <a:pPr indent="0" lvl="0" marL="0" rtl="0" algn="ctr">
              <a:spcBef>
                <a:spcPts val="0"/>
              </a:spcBef>
              <a:spcAft>
                <a:spcPts val="0"/>
              </a:spcAft>
              <a:buNone/>
            </a:pPr>
            <a:r>
              <a:rPr lang="en" sz="1100"/>
              <a:t>14.4 tokens</a:t>
            </a:r>
            <a:endParaRPr sz="1100"/>
          </a:p>
        </p:txBody>
      </p:sp>
      <p:sp>
        <p:nvSpPr>
          <p:cNvPr id="718" name="Google Shape;718;p83"/>
          <p:cNvSpPr/>
          <p:nvPr/>
        </p:nvSpPr>
        <p:spPr>
          <a:xfrm>
            <a:off x="7369300" y="445025"/>
            <a:ext cx="1556172" cy="649620"/>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S2S</a:t>
            </a:r>
            <a:r>
              <a:rPr lang="en" sz="1100"/>
              <a:t> length: </a:t>
            </a:r>
            <a:endParaRPr sz="1100"/>
          </a:p>
          <a:p>
            <a:pPr indent="0" lvl="0" marL="0" rtl="0" algn="ctr">
              <a:spcBef>
                <a:spcPts val="0"/>
              </a:spcBef>
              <a:spcAft>
                <a:spcPts val="0"/>
              </a:spcAft>
              <a:buNone/>
            </a:pPr>
            <a:r>
              <a:rPr lang="en" sz="1100"/>
              <a:t>10.8 tokens</a:t>
            </a:r>
            <a:endParaRPr sz="1100"/>
          </a:p>
        </p:txBody>
      </p:sp>
      <p:sp>
        <p:nvSpPr>
          <p:cNvPr id="719" name="Google Shape;719;p83"/>
          <p:cNvSpPr txBox="1"/>
          <p:nvPr/>
        </p:nvSpPr>
        <p:spPr>
          <a:xfrm>
            <a:off x="6698400" y="569738"/>
            <a:ext cx="54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rPr>
              <a:t>vs.</a:t>
            </a:r>
            <a:endParaRPr>
              <a:solidFill>
                <a:schemeClr val="lt1"/>
              </a:solidFill>
            </a:endParaRPr>
          </a:p>
        </p:txBody>
      </p:sp>
      <p:pic>
        <p:nvPicPr>
          <p:cNvPr id="720" name="Google Shape;720;p83"/>
          <p:cNvPicPr preferRelativeResize="0"/>
          <p:nvPr/>
        </p:nvPicPr>
        <p:blipFill>
          <a:blip r:embed="rId3">
            <a:alphaModFix/>
          </a:blip>
          <a:stretch>
            <a:fillRect/>
          </a:stretch>
        </p:blipFill>
        <p:spPr>
          <a:xfrm>
            <a:off x="311700" y="1170137"/>
            <a:ext cx="8369300" cy="38209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Results: Human Evaluation</a:t>
            </a:r>
            <a:endParaRPr>
              <a:solidFill>
                <a:schemeClr val="lt1"/>
              </a:solidFill>
            </a:endParaRPr>
          </a:p>
        </p:txBody>
      </p:sp>
      <p:sp>
        <p:nvSpPr>
          <p:cNvPr id="726" name="Google Shape;726;p8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pic>
        <p:nvPicPr>
          <p:cNvPr id="727" name="Google Shape;727;p84"/>
          <p:cNvPicPr preferRelativeResize="0"/>
          <p:nvPr/>
        </p:nvPicPr>
        <p:blipFill>
          <a:blip r:embed="rId3">
            <a:alphaModFix/>
          </a:blip>
          <a:stretch>
            <a:fillRect/>
          </a:stretch>
        </p:blipFill>
        <p:spPr>
          <a:xfrm>
            <a:off x="311729" y="1170227"/>
            <a:ext cx="8369300" cy="3820952"/>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Error Analysis</a:t>
            </a:r>
            <a:endParaRPr>
              <a:solidFill>
                <a:schemeClr val="lt1"/>
              </a:solidFill>
            </a:endParaRPr>
          </a:p>
        </p:txBody>
      </p:sp>
      <p:sp>
        <p:nvSpPr>
          <p:cNvPr id="733" name="Google Shape;733;p8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Error Analysis</a:t>
            </a:r>
            <a:endParaRPr>
              <a:solidFill>
                <a:schemeClr val="lt1"/>
              </a:solidFill>
            </a:endParaRPr>
          </a:p>
        </p:txBody>
      </p:sp>
      <p:sp>
        <p:nvSpPr>
          <p:cNvPr id="739" name="Google Shape;739;p86"/>
          <p:cNvSpPr txBox="1"/>
          <p:nvPr>
            <p:ph idx="1" type="body"/>
          </p:nvPr>
        </p:nvSpPr>
        <p:spPr>
          <a:xfrm>
            <a:off x="311700" y="1371600"/>
            <a:ext cx="8520600" cy="499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000">
                <a:solidFill>
                  <a:schemeClr val="lt1"/>
                </a:solidFill>
              </a:rPr>
              <a:t>Poor substitution due to word embedding proximity</a:t>
            </a:r>
            <a:endParaRPr sz="2000">
              <a:solidFill>
                <a:schemeClr val="lt1"/>
              </a:solidFill>
            </a:endParaRPr>
          </a:p>
        </p:txBody>
      </p:sp>
      <p:sp>
        <p:nvSpPr>
          <p:cNvPr id="740" name="Google Shape;740;p86"/>
          <p:cNvSpPr txBox="1"/>
          <p:nvPr>
            <p:ph idx="1" type="body"/>
          </p:nvPr>
        </p:nvSpPr>
        <p:spPr>
          <a:xfrm>
            <a:off x="2309700" y="2103120"/>
            <a:ext cx="6522600" cy="121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000">
                <a:solidFill>
                  <a:schemeClr val="lt1"/>
                </a:solidFill>
              </a:rPr>
              <a:t>In Beijing kite circles, Fei is widely known as the elder </a:t>
            </a:r>
            <a:r>
              <a:rPr b="1" lang="en" sz="2000" u="sng">
                <a:solidFill>
                  <a:schemeClr val="lt1"/>
                </a:solidFill>
              </a:rPr>
              <a:t>statesman</a:t>
            </a:r>
            <a:r>
              <a:rPr lang="en" sz="2000">
                <a:solidFill>
                  <a:schemeClr val="lt1"/>
                </a:solidFill>
              </a:rPr>
              <a:t>.</a:t>
            </a:r>
            <a:endParaRPr sz="2000">
              <a:solidFill>
                <a:schemeClr val="lt1"/>
              </a:solidFill>
            </a:endParaRPr>
          </a:p>
        </p:txBody>
      </p:sp>
      <p:sp>
        <p:nvSpPr>
          <p:cNvPr id="741" name="Google Shape;741;p8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
        <p:nvSpPr>
          <p:cNvPr id="742" name="Google Shape;742;p86"/>
          <p:cNvSpPr/>
          <p:nvPr/>
        </p:nvSpPr>
        <p:spPr>
          <a:xfrm>
            <a:off x="157725" y="2284650"/>
            <a:ext cx="1830900" cy="5727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Times New Roman"/>
                <a:ea typeface="Times New Roman"/>
                <a:cs typeface="Times New Roman"/>
                <a:sym typeface="Times New Roman"/>
              </a:rPr>
              <a:t>Complex</a:t>
            </a:r>
            <a:endParaRPr b="1" sz="1800">
              <a:solidFill>
                <a:schemeClr val="lt1"/>
              </a:solidFill>
              <a:latin typeface="Times New Roman"/>
              <a:ea typeface="Times New Roman"/>
              <a:cs typeface="Times New Roman"/>
              <a:sym typeface="Times New Roman"/>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Error Analysis</a:t>
            </a:r>
            <a:endParaRPr>
              <a:solidFill>
                <a:schemeClr val="lt1"/>
              </a:solidFill>
            </a:endParaRPr>
          </a:p>
        </p:txBody>
      </p:sp>
      <p:sp>
        <p:nvSpPr>
          <p:cNvPr id="748" name="Google Shape;748;p87"/>
          <p:cNvSpPr txBox="1"/>
          <p:nvPr>
            <p:ph idx="1" type="body"/>
          </p:nvPr>
        </p:nvSpPr>
        <p:spPr>
          <a:xfrm>
            <a:off x="311700" y="1371600"/>
            <a:ext cx="8520600" cy="499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000">
                <a:solidFill>
                  <a:schemeClr val="lt1"/>
                </a:solidFill>
              </a:rPr>
              <a:t>Poor substitution due to word embedding proximity</a:t>
            </a:r>
            <a:endParaRPr sz="2000">
              <a:solidFill>
                <a:schemeClr val="lt1"/>
              </a:solidFill>
            </a:endParaRPr>
          </a:p>
        </p:txBody>
      </p:sp>
      <p:sp>
        <p:nvSpPr>
          <p:cNvPr id="749" name="Google Shape;749;p87"/>
          <p:cNvSpPr txBox="1"/>
          <p:nvPr>
            <p:ph idx="1" type="body"/>
          </p:nvPr>
        </p:nvSpPr>
        <p:spPr>
          <a:xfrm>
            <a:off x="2309700" y="2103120"/>
            <a:ext cx="6522600" cy="121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000">
                <a:solidFill>
                  <a:schemeClr val="lt1"/>
                </a:solidFill>
              </a:rPr>
              <a:t>In Beijing kite circles, Fei is widely known as the elder </a:t>
            </a:r>
            <a:r>
              <a:rPr b="1" lang="en" sz="2000" u="sng">
                <a:solidFill>
                  <a:schemeClr val="lt1"/>
                </a:solidFill>
              </a:rPr>
              <a:t>statesman</a:t>
            </a:r>
            <a:r>
              <a:rPr lang="en" sz="2000">
                <a:solidFill>
                  <a:schemeClr val="lt1"/>
                </a:solidFill>
              </a:rPr>
              <a:t>.</a:t>
            </a:r>
            <a:endParaRPr sz="2000">
              <a:solidFill>
                <a:schemeClr val="lt1"/>
              </a:solidFill>
            </a:endParaRPr>
          </a:p>
        </p:txBody>
      </p:sp>
      <p:sp>
        <p:nvSpPr>
          <p:cNvPr id="750" name="Google Shape;750;p87"/>
          <p:cNvSpPr txBox="1"/>
          <p:nvPr>
            <p:ph idx="1" type="body"/>
          </p:nvPr>
        </p:nvSpPr>
        <p:spPr>
          <a:xfrm>
            <a:off x="2309700" y="3392595"/>
            <a:ext cx="6522600" cy="121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000">
                <a:solidFill>
                  <a:schemeClr val="lt1"/>
                </a:solidFill>
              </a:rPr>
              <a:t>In Beijing, Fei is considered a </a:t>
            </a:r>
            <a:r>
              <a:rPr b="1" lang="en" sz="2000" u="sng">
                <a:solidFill>
                  <a:schemeClr val="lt1"/>
                </a:solidFill>
              </a:rPr>
              <a:t>doctor</a:t>
            </a:r>
            <a:r>
              <a:rPr lang="en" sz="2000">
                <a:solidFill>
                  <a:schemeClr val="lt1"/>
                </a:solidFill>
              </a:rPr>
              <a:t>.</a:t>
            </a:r>
            <a:endParaRPr sz="2000">
              <a:solidFill>
                <a:schemeClr val="lt1"/>
              </a:solidFill>
            </a:endParaRPr>
          </a:p>
        </p:txBody>
      </p:sp>
      <p:sp>
        <p:nvSpPr>
          <p:cNvPr id="751" name="Google Shape;751;p87"/>
          <p:cNvSpPr/>
          <p:nvPr/>
        </p:nvSpPr>
        <p:spPr>
          <a:xfrm>
            <a:off x="157725" y="3392600"/>
            <a:ext cx="1830900" cy="5727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Times New Roman"/>
                <a:ea typeface="Times New Roman"/>
                <a:cs typeface="Times New Roman"/>
                <a:sym typeface="Times New Roman"/>
              </a:rPr>
              <a:t>Our Model</a:t>
            </a:r>
            <a:endParaRPr b="1" sz="1800">
              <a:solidFill>
                <a:schemeClr val="lt1"/>
              </a:solidFill>
              <a:latin typeface="Times New Roman"/>
              <a:ea typeface="Times New Roman"/>
              <a:cs typeface="Times New Roman"/>
              <a:sym typeface="Times New Roman"/>
            </a:endParaRPr>
          </a:p>
        </p:txBody>
      </p:sp>
      <p:sp>
        <p:nvSpPr>
          <p:cNvPr id="752" name="Google Shape;752;p8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
        <p:nvSpPr>
          <p:cNvPr id="753" name="Google Shape;753;p87"/>
          <p:cNvSpPr/>
          <p:nvPr/>
        </p:nvSpPr>
        <p:spPr>
          <a:xfrm>
            <a:off x="157725" y="2284650"/>
            <a:ext cx="1830900" cy="5727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Times New Roman"/>
                <a:ea typeface="Times New Roman"/>
                <a:cs typeface="Times New Roman"/>
                <a:sym typeface="Times New Roman"/>
              </a:rPr>
              <a:t>Complex</a:t>
            </a:r>
            <a:endParaRPr b="1" sz="1800">
              <a:solidFill>
                <a:schemeClr val="lt1"/>
              </a:solidFill>
              <a:latin typeface="Times New Roman"/>
              <a:ea typeface="Times New Roman"/>
              <a:cs typeface="Times New Roman"/>
              <a:sym typeface="Times New Roman"/>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8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Error Analysis</a:t>
            </a:r>
            <a:endParaRPr>
              <a:solidFill>
                <a:schemeClr val="lt1"/>
              </a:solidFill>
            </a:endParaRPr>
          </a:p>
        </p:txBody>
      </p:sp>
      <p:sp>
        <p:nvSpPr>
          <p:cNvPr id="759" name="Google Shape;759;p88"/>
          <p:cNvSpPr txBox="1"/>
          <p:nvPr>
            <p:ph idx="1" type="body"/>
          </p:nvPr>
        </p:nvSpPr>
        <p:spPr>
          <a:xfrm>
            <a:off x="311700" y="1371600"/>
            <a:ext cx="8520600" cy="499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000">
                <a:solidFill>
                  <a:schemeClr val="lt1"/>
                </a:solidFill>
              </a:rPr>
              <a:t>Long and complex sentences with multiple clauses</a:t>
            </a:r>
            <a:endParaRPr sz="2000">
              <a:solidFill>
                <a:schemeClr val="lt1"/>
              </a:solidFill>
            </a:endParaRPr>
          </a:p>
        </p:txBody>
      </p:sp>
      <p:sp>
        <p:nvSpPr>
          <p:cNvPr id="760" name="Google Shape;760;p88"/>
          <p:cNvSpPr txBox="1"/>
          <p:nvPr>
            <p:ph idx="1" type="body"/>
          </p:nvPr>
        </p:nvSpPr>
        <p:spPr>
          <a:xfrm>
            <a:off x="2309700" y="2103120"/>
            <a:ext cx="6522600" cy="12180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lang="en" sz="2000">
                <a:solidFill>
                  <a:schemeClr val="lt1"/>
                </a:solidFill>
              </a:rPr>
              <a:t>Wal-Mart, which imports more fruits and vegetables from Mexico than any other U.S. company, announced its effort to force improvements up and down its supply chain.</a:t>
            </a:r>
            <a:endParaRPr sz="2000">
              <a:solidFill>
                <a:schemeClr val="lt1"/>
              </a:solidFill>
            </a:endParaRPr>
          </a:p>
        </p:txBody>
      </p:sp>
      <p:sp>
        <p:nvSpPr>
          <p:cNvPr id="761" name="Google Shape;761;p8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
        <p:nvSpPr>
          <p:cNvPr id="762" name="Google Shape;762;p88"/>
          <p:cNvSpPr/>
          <p:nvPr/>
        </p:nvSpPr>
        <p:spPr>
          <a:xfrm>
            <a:off x="157725" y="2284650"/>
            <a:ext cx="1830900" cy="5727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Times New Roman"/>
                <a:ea typeface="Times New Roman"/>
                <a:cs typeface="Times New Roman"/>
                <a:sym typeface="Times New Roman"/>
              </a:rPr>
              <a:t>Complex</a:t>
            </a:r>
            <a:endParaRPr b="1" sz="1800">
              <a:solidFill>
                <a:schemeClr val="lt1"/>
              </a:solidFill>
              <a:latin typeface="Times New Roman"/>
              <a:ea typeface="Times New Roman"/>
              <a:cs typeface="Times New Roman"/>
              <a:sym typeface="Times New Roman"/>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8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Error Analysis</a:t>
            </a:r>
            <a:endParaRPr>
              <a:solidFill>
                <a:schemeClr val="lt1"/>
              </a:solidFill>
            </a:endParaRPr>
          </a:p>
        </p:txBody>
      </p:sp>
      <p:sp>
        <p:nvSpPr>
          <p:cNvPr id="768" name="Google Shape;768;p89"/>
          <p:cNvSpPr txBox="1"/>
          <p:nvPr>
            <p:ph idx="1" type="body"/>
          </p:nvPr>
        </p:nvSpPr>
        <p:spPr>
          <a:xfrm>
            <a:off x="311700" y="1371600"/>
            <a:ext cx="8520600" cy="499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000">
                <a:solidFill>
                  <a:schemeClr val="lt1"/>
                </a:solidFill>
              </a:rPr>
              <a:t>Long and complex sentences with multiple clauses</a:t>
            </a:r>
            <a:endParaRPr sz="2000">
              <a:solidFill>
                <a:schemeClr val="lt1"/>
              </a:solidFill>
            </a:endParaRPr>
          </a:p>
        </p:txBody>
      </p:sp>
      <p:sp>
        <p:nvSpPr>
          <p:cNvPr id="769" name="Google Shape;769;p89"/>
          <p:cNvSpPr txBox="1"/>
          <p:nvPr>
            <p:ph idx="1" type="body"/>
          </p:nvPr>
        </p:nvSpPr>
        <p:spPr>
          <a:xfrm>
            <a:off x="2309700" y="2103120"/>
            <a:ext cx="6522600" cy="12180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lang="en" sz="2000">
                <a:solidFill>
                  <a:schemeClr val="lt1"/>
                </a:solidFill>
              </a:rPr>
              <a:t>Wal-Mart, which imports more fruits and vegetables from Mexico than any other U.S. company, announced its effort to force improvements up and down its supply chain.</a:t>
            </a:r>
            <a:endParaRPr sz="2000">
              <a:solidFill>
                <a:schemeClr val="lt1"/>
              </a:solidFill>
            </a:endParaRPr>
          </a:p>
        </p:txBody>
      </p:sp>
      <p:sp>
        <p:nvSpPr>
          <p:cNvPr id="770" name="Google Shape;770;p89"/>
          <p:cNvSpPr txBox="1"/>
          <p:nvPr>
            <p:ph idx="1" type="body"/>
          </p:nvPr>
        </p:nvSpPr>
        <p:spPr>
          <a:xfrm>
            <a:off x="-2744735" y="4124270"/>
            <a:ext cx="6522600" cy="121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lt1"/>
                </a:solidFill>
              </a:rPr>
              <a:t>Wal-Mart used more fruits and vegetables from the company.</a:t>
            </a:r>
            <a:endParaRPr>
              <a:solidFill>
                <a:schemeClr val="lt1"/>
              </a:solidFill>
            </a:endParaRPr>
          </a:p>
        </p:txBody>
      </p:sp>
      <p:sp>
        <p:nvSpPr>
          <p:cNvPr id="771" name="Google Shape;771;p8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
        <p:nvSpPr>
          <p:cNvPr id="772" name="Google Shape;772;p89"/>
          <p:cNvSpPr/>
          <p:nvPr/>
        </p:nvSpPr>
        <p:spPr>
          <a:xfrm>
            <a:off x="157725" y="3547350"/>
            <a:ext cx="1830900" cy="5727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Times New Roman"/>
                <a:ea typeface="Times New Roman"/>
                <a:cs typeface="Times New Roman"/>
                <a:sym typeface="Times New Roman"/>
              </a:rPr>
              <a:t>Our Model</a:t>
            </a:r>
            <a:endParaRPr b="1" sz="1800">
              <a:solidFill>
                <a:schemeClr val="lt1"/>
              </a:solidFill>
              <a:latin typeface="Times New Roman"/>
              <a:ea typeface="Times New Roman"/>
              <a:cs typeface="Times New Roman"/>
              <a:sym typeface="Times New Roman"/>
            </a:endParaRPr>
          </a:p>
        </p:txBody>
      </p:sp>
      <p:sp>
        <p:nvSpPr>
          <p:cNvPr id="773" name="Google Shape;773;p89"/>
          <p:cNvSpPr/>
          <p:nvPr/>
        </p:nvSpPr>
        <p:spPr>
          <a:xfrm>
            <a:off x="157725" y="2284650"/>
            <a:ext cx="1830900" cy="5727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Times New Roman"/>
                <a:ea typeface="Times New Roman"/>
                <a:cs typeface="Times New Roman"/>
                <a:sym typeface="Times New Roman"/>
              </a:rPr>
              <a:t>Complex</a:t>
            </a:r>
            <a:endParaRPr b="1" sz="1800">
              <a:solidFill>
                <a:schemeClr val="lt1"/>
              </a:solidFill>
              <a:latin typeface="Times New Roman"/>
              <a:ea typeface="Times New Roman"/>
              <a:cs typeface="Times New Roman"/>
              <a:sym typeface="Times New Roman"/>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9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Current Evaluation Metrics</a:t>
            </a:r>
            <a:endParaRPr>
              <a:solidFill>
                <a:schemeClr val="lt1"/>
              </a:solidFill>
            </a:endParaRPr>
          </a:p>
        </p:txBody>
      </p:sp>
      <p:sp>
        <p:nvSpPr>
          <p:cNvPr id="779" name="Google Shape;779;p90"/>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BLEU (Papineni et al., 2002)</a:t>
            </a:r>
            <a:endParaRPr>
              <a:solidFill>
                <a:schemeClr val="lt1"/>
              </a:solidFill>
            </a:endParaRPr>
          </a:p>
          <a:p>
            <a:pPr indent="-317500" lvl="1" marL="914400" rtl="0" algn="l">
              <a:lnSpc>
                <a:spcPct val="100000"/>
              </a:lnSpc>
              <a:spcBef>
                <a:spcPts val="0"/>
              </a:spcBef>
              <a:spcAft>
                <a:spcPts val="0"/>
              </a:spcAft>
              <a:buClr>
                <a:schemeClr val="lt1"/>
              </a:buClr>
              <a:buSzPts val="1400"/>
              <a:buChar char="○"/>
            </a:pPr>
            <a:r>
              <a:rPr lang="en">
                <a:solidFill>
                  <a:schemeClr val="lt1"/>
                </a:solidFill>
                <a:latin typeface="Arial"/>
                <a:ea typeface="Arial"/>
                <a:cs typeface="Arial"/>
                <a:sym typeface="Arial"/>
              </a:rPr>
              <a:t>Counts the number of overlapping </a:t>
            </a:r>
            <a:r>
              <a:rPr i="1" lang="en">
                <a:solidFill>
                  <a:schemeClr val="lt1"/>
                </a:solidFill>
                <a:latin typeface="Arial"/>
                <a:ea typeface="Arial"/>
                <a:cs typeface="Arial"/>
                <a:sym typeface="Arial"/>
              </a:rPr>
              <a:t>n</a:t>
            </a:r>
            <a:r>
              <a:rPr lang="en">
                <a:solidFill>
                  <a:schemeClr val="lt1"/>
                </a:solidFill>
                <a:latin typeface="Arial"/>
                <a:ea typeface="Arial"/>
                <a:cs typeface="Arial"/>
                <a:sym typeface="Arial"/>
              </a:rPr>
              <a:t>-grams</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780" name="Google Shape;780;p9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9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Current Evaluation Metrics</a:t>
            </a:r>
            <a:endParaRPr>
              <a:solidFill>
                <a:schemeClr val="lt1"/>
              </a:solidFill>
            </a:endParaRPr>
          </a:p>
        </p:txBody>
      </p:sp>
      <p:sp>
        <p:nvSpPr>
          <p:cNvPr id="786" name="Google Shape;786;p91"/>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BLEU (Papineni et al., 2002)</a:t>
            </a:r>
            <a:endParaRPr>
              <a:solidFill>
                <a:schemeClr val="lt1"/>
              </a:solidFill>
            </a:endParaRPr>
          </a:p>
          <a:p>
            <a:pPr indent="-317500" lvl="1" marL="914400" rtl="0" algn="l">
              <a:lnSpc>
                <a:spcPct val="100000"/>
              </a:lnSpc>
              <a:spcBef>
                <a:spcPts val="0"/>
              </a:spcBef>
              <a:spcAft>
                <a:spcPts val="0"/>
              </a:spcAft>
              <a:buClr>
                <a:schemeClr val="lt1"/>
              </a:buClr>
              <a:buSzPts val="1400"/>
              <a:buChar char="○"/>
            </a:pPr>
            <a:r>
              <a:rPr lang="en">
                <a:solidFill>
                  <a:schemeClr val="lt1"/>
                </a:solidFill>
                <a:latin typeface="Arial"/>
                <a:ea typeface="Arial"/>
                <a:cs typeface="Arial"/>
                <a:sym typeface="Arial"/>
              </a:rPr>
              <a:t>Counts the number of overlapping </a:t>
            </a:r>
            <a:r>
              <a:rPr i="1" lang="en">
                <a:solidFill>
                  <a:schemeClr val="lt1"/>
                </a:solidFill>
                <a:latin typeface="Arial"/>
                <a:ea typeface="Arial"/>
                <a:cs typeface="Arial"/>
                <a:sym typeface="Arial"/>
              </a:rPr>
              <a:t>n</a:t>
            </a:r>
            <a:r>
              <a:rPr lang="en">
                <a:solidFill>
                  <a:schemeClr val="lt1"/>
                </a:solidFill>
                <a:latin typeface="Arial"/>
                <a:ea typeface="Arial"/>
                <a:cs typeface="Arial"/>
                <a:sym typeface="Arial"/>
              </a:rPr>
              <a:t>-grams</a:t>
            </a:r>
            <a:endParaRPr>
              <a:solidFill>
                <a:schemeClr val="lt1"/>
              </a:solidFill>
            </a:endParaRPr>
          </a:p>
          <a:p>
            <a:pPr indent="0" lvl="0" marL="0" rtl="0" algn="l">
              <a:spcBef>
                <a:spcPts val="0"/>
              </a:spcBef>
              <a:spcAft>
                <a:spcPts val="0"/>
              </a:spcAft>
              <a:buNone/>
            </a:pPr>
            <a:r>
              <a:t/>
            </a:r>
            <a:endParaRPr>
              <a:solidFill>
                <a:schemeClr val="lt1"/>
              </a:solidFill>
            </a:endParaRPr>
          </a:p>
          <a:p>
            <a:pPr indent="-355600" lvl="0" marL="457200" rtl="0" algn="l">
              <a:lnSpc>
                <a:spcPct val="100000"/>
              </a:lnSpc>
              <a:spcBef>
                <a:spcPts val="0"/>
              </a:spcBef>
              <a:spcAft>
                <a:spcPts val="0"/>
              </a:spcAft>
              <a:buClr>
                <a:schemeClr val="lt1"/>
              </a:buClr>
              <a:buSzPts val="2000"/>
              <a:buChar char="●"/>
            </a:pPr>
            <a:r>
              <a:rPr lang="en" sz="2000">
                <a:solidFill>
                  <a:schemeClr val="lt1"/>
                </a:solidFill>
              </a:rPr>
              <a:t>SARI (Xu et al., 2016)</a:t>
            </a:r>
            <a:endParaRPr sz="2000">
              <a:solidFill>
                <a:schemeClr val="lt1"/>
              </a:solidFill>
            </a:endParaRPr>
          </a:p>
          <a:p>
            <a:pPr indent="-317500" lvl="1" marL="914400" rtl="0" algn="l">
              <a:lnSpc>
                <a:spcPct val="100000"/>
              </a:lnSpc>
              <a:spcBef>
                <a:spcPts val="0"/>
              </a:spcBef>
              <a:spcAft>
                <a:spcPts val="0"/>
              </a:spcAft>
              <a:buClr>
                <a:schemeClr val="lt1"/>
              </a:buClr>
              <a:buSzPts val="1400"/>
              <a:buChar char="○"/>
            </a:pPr>
            <a:r>
              <a:rPr lang="en">
                <a:solidFill>
                  <a:schemeClr val="lt1"/>
                </a:solidFill>
              </a:rPr>
              <a:t>Counts how often the output correctly keeps, deletes, and adds </a:t>
            </a:r>
            <a:r>
              <a:rPr i="1" lang="en">
                <a:solidFill>
                  <a:schemeClr val="lt1"/>
                </a:solidFill>
              </a:rPr>
              <a:t>n</a:t>
            </a:r>
            <a:r>
              <a:rPr lang="en">
                <a:solidFill>
                  <a:schemeClr val="lt1"/>
                </a:solidFill>
              </a:rPr>
              <a:t>-grams</a:t>
            </a:r>
            <a:endParaRPr>
              <a:solidFill>
                <a:schemeClr val="lt1"/>
              </a:solidFill>
            </a:endParaRPr>
          </a:p>
          <a:p>
            <a:pPr indent="0" lvl="0" marL="0" rtl="0" algn="l">
              <a:spcBef>
                <a:spcPts val="0"/>
              </a:spcBef>
              <a:spcAft>
                <a:spcPts val="0"/>
              </a:spcAft>
              <a:buNone/>
            </a:pPr>
            <a:r>
              <a:t/>
            </a:r>
            <a:endParaRPr>
              <a:solidFill>
                <a:schemeClr val="lt1"/>
              </a:solidFill>
            </a:endParaRPr>
          </a:p>
        </p:txBody>
      </p:sp>
      <p:pic>
        <p:nvPicPr>
          <p:cNvPr id="787" name="Google Shape;787;p91"/>
          <p:cNvPicPr preferRelativeResize="0"/>
          <p:nvPr/>
        </p:nvPicPr>
        <p:blipFill>
          <a:blip r:embed="rId3">
            <a:alphaModFix/>
          </a:blip>
          <a:stretch>
            <a:fillRect/>
          </a:stretch>
        </p:blipFill>
        <p:spPr>
          <a:xfrm>
            <a:off x="4871475" y="1536637"/>
            <a:ext cx="3751801" cy="2070221"/>
          </a:xfrm>
          <a:prstGeom prst="rect">
            <a:avLst/>
          </a:prstGeom>
          <a:noFill/>
          <a:ln>
            <a:noFill/>
          </a:ln>
        </p:spPr>
      </p:pic>
      <p:sp>
        <p:nvSpPr>
          <p:cNvPr id="788" name="Google Shape;788;p91"/>
          <p:cNvSpPr txBox="1"/>
          <p:nvPr/>
        </p:nvSpPr>
        <p:spPr>
          <a:xfrm>
            <a:off x="4871475" y="3802125"/>
            <a:ext cx="3751800" cy="5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Average"/>
                <a:ea typeface="Average"/>
                <a:cs typeface="Average"/>
                <a:sym typeface="Average"/>
              </a:rPr>
              <a:t>Illustration of SARI</a:t>
            </a:r>
            <a:r>
              <a:rPr lang="en" sz="1800">
                <a:solidFill>
                  <a:schemeClr val="lt1"/>
                </a:solidFill>
                <a:latin typeface="Average"/>
                <a:ea typeface="Average"/>
                <a:cs typeface="Average"/>
                <a:sym typeface="Average"/>
              </a:rPr>
              <a:t> (Xu et al., 2016)</a:t>
            </a:r>
            <a:endParaRPr sz="1800">
              <a:solidFill>
                <a:schemeClr val="lt1"/>
              </a:solidFill>
              <a:latin typeface="Average"/>
              <a:ea typeface="Average"/>
              <a:cs typeface="Average"/>
              <a:sym typeface="Average"/>
            </a:endParaRPr>
          </a:p>
        </p:txBody>
      </p:sp>
      <p:sp>
        <p:nvSpPr>
          <p:cNvPr id="789" name="Google Shape;789;p9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Current Formulation</a:t>
            </a:r>
            <a:endParaRPr>
              <a:solidFill>
                <a:schemeClr val="lt1"/>
              </a:solidFill>
            </a:endParaRPr>
          </a:p>
        </p:txBody>
      </p:sp>
      <p:sp>
        <p:nvSpPr>
          <p:cNvPr id="104" name="Google Shape;104;p20"/>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355600" lvl="0" marL="457200" rtl="0" algn="l">
              <a:lnSpc>
                <a:spcPct val="100000"/>
              </a:lnSpc>
              <a:spcBef>
                <a:spcPts val="0"/>
              </a:spcBef>
              <a:spcAft>
                <a:spcPts val="0"/>
              </a:spcAft>
              <a:buClr>
                <a:schemeClr val="lt1"/>
              </a:buClr>
              <a:buSzPts val="2000"/>
              <a:buChar char="●"/>
            </a:pPr>
            <a:r>
              <a:rPr lang="en" sz="2000">
                <a:solidFill>
                  <a:schemeClr val="lt1"/>
                </a:solidFill>
              </a:rPr>
              <a:t>Substitution</a:t>
            </a:r>
            <a:endParaRPr sz="2000">
              <a:solidFill>
                <a:schemeClr val="lt1"/>
              </a:solidFill>
            </a:endParaRPr>
          </a:p>
          <a:p>
            <a:pPr indent="0" lvl="0" marL="0" rtl="0" algn="l">
              <a:lnSpc>
                <a:spcPct val="100000"/>
              </a:lnSpc>
              <a:spcBef>
                <a:spcPts val="0"/>
              </a:spcBef>
              <a:spcAft>
                <a:spcPts val="0"/>
              </a:spcAft>
              <a:buNone/>
            </a:pPr>
            <a:r>
              <a:t/>
            </a:r>
            <a:endParaRPr sz="2000">
              <a:solidFill>
                <a:schemeClr val="lt1"/>
              </a:solidFill>
            </a:endParaRPr>
          </a:p>
          <a:p>
            <a:pPr indent="-355600" lvl="0" marL="457200" rtl="0" algn="l">
              <a:lnSpc>
                <a:spcPct val="100000"/>
              </a:lnSpc>
              <a:spcBef>
                <a:spcPts val="0"/>
              </a:spcBef>
              <a:spcAft>
                <a:spcPts val="0"/>
              </a:spcAft>
              <a:buClr>
                <a:schemeClr val="lt1"/>
              </a:buClr>
              <a:buSzPts val="2000"/>
              <a:buChar char="●"/>
            </a:pPr>
            <a:r>
              <a:rPr lang="en" sz="2000">
                <a:solidFill>
                  <a:schemeClr val="lt1"/>
                </a:solidFill>
              </a:rPr>
              <a:t>Reordering</a:t>
            </a:r>
            <a:endParaRPr sz="2000">
              <a:solidFill>
                <a:schemeClr val="lt1"/>
              </a:solidFill>
            </a:endParaRPr>
          </a:p>
        </p:txBody>
      </p:sp>
      <p:sp>
        <p:nvSpPr>
          <p:cNvPr id="105" name="Google Shape;105;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pic>
        <p:nvPicPr>
          <p:cNvPr id="106" name="Google Shape;106;p20"/>
          <p:cNvPicPr preferRelativeResize="0"/>
          <p:nvPr/>
        </p:nvPicPr>
        <p:blipFill>
          <a:blip r:embed="rId3">
            <a:alphaModFix/>
          </a:blip>
          <a:stretch>
            <a:fillRect/>
          </a:stretch>
        </p:blipFill>
        <p:spPr>
          <a:xfrm>
            <a:off x="4500775" y="1151562"/>
            <a:ext cx="4267201" cy="362920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Simplification Evaluation </a:t>
            </a:r>
            <a:r>
              <a:rPr lang="en">
                <a:solidFill>
                  <a:schemeClr val="lt1"/>
                </a:solidFill>
              </a:rPr>
              <a:t>Metrics: </a:t>
            </a:r>
            <a:r>
              <a:rPr lang="en">
                <a:solidFill>
                  <a:schemeClr val="lt1"/>
                </a:solidFill>
              </a:rPr>
              <a:t>Limitations</a:t>
            </a:r>
            <a:endParaRPr>
              <a:solidFill>
                <a:schemeClr val="lt1"/>
              </a:solidFill>
            </a:endParaRPr>
          </a:p>
        </p:txBody>
      </p:sp>
      <p:sp>
        <p:nvSpPr>
          <p:cNvPr id="795" name="Google Shape;795;p9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Low correlation with human judgments</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BLEU negatively correlates with deletion (Sulem et al., 2018)</a:t>
            </a:r>
            <a:endParaRPr>
              <a:solidFill>
                <a:schemeClr val="lt1"/>
              </a:solidFill>
            </a:endParaRPr>
          </a:p>
        </p:txBody>
      </p:sp>
      <p:sp>
        <p:nvSpPr>
          <p:cNvPr id="796" name="Google Shape;796;p9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Simplification Evaluation Metrics: Limitations</a:t>
            </a:r>
            <a:endParaRPr>
              <a:solidFill>
                <a:schemeClr val="lt1"/>
              </a:solidFill>
            </a:endParaRPr>
          </a:p>
        </p:txBody>
      </p:sp>
      <p:sp>
        <p:nvSpPr>
          <p:cNvPr id="802" name="Google Shape;802;p9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Low correlation with human judgments</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BLEU negatively correlates with deletion (Sulem et al., 2018)</a:t>
            </a:r>
            <a:endParaRPr>
              <a:solidFill>
                <a:schemeClr val="lt1"/>
              </a:solidFill>
            </a:endParaRPr>
          </a:p>
          <a:p>
            <a:pPr indent="0" lvl="0" marL="0" rtl="0" algn="l">
              <a:spcBef>
                <a:spcPts val="0"/>
              </a:spcBef>
              <a:spcAft>
                <a:spcPts val="0"/>
              </a:spcAft>
              <a:buNone/>
            </a:pPr>
            <a:r>
              <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Require 1+ reference simple sentences </a:t>
            </a:r>
            <a:endParaRPr>
              <a:solidFill>
                <a:schemeClr val="lt1"/>
              </a:solidFill>
            </a:endParaRPr>
          </a:p>
        </p:txBody>
      </p:sp>
      <p:sp>
        <p:nvSpPr>
          <p:cNvPr id="803" name="Google Shape;803;p9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9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Simplification Evaluation Metrics: Results</a:t>
            </a:r>
            <a:endParaRPr>
              <a:solidFill>
                <a:schemeClr val="lt1"/>
              </a:solidFill>
            </a:endParaRPr>
          </a:p>
        </p:txBody>
      </p:sp>
      <p:sp>
        <p:nvSpPr>
          <p:cNvPr id="809" name="Google Shape;809;p9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pic>
        <p:nvPicPr>
          <p:cNvPr id="810" name="Google Shape;810;p94"/>
          <p:cNvPicPr preferRelativeResize="0"/>
          <p:nvPr/>
        </p:nvPicPr>
        <p:blipFill>
          <a:blip r:embed="rId3">
            <a:alphaModFix/>
          </a:blip>
          <a:stretch>
            <a:fillRect/>
          </a:stretch>
        </p:blipFill>
        <p:spPr>
          <a:xfrm>
            <a:off x="587525" y="1179651"/>
            <a:ext cx="7968952" cy="3824949"/>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9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BERT-based Quality Estimation (Xenouleas et al., 2019)</a:t>
            </a:r>
            <a:endParaRPr>
              <a:solidFill>
                <a:schemeClr val="lt1"/>
              </a:solidFill>
            </a:endParaRPr>
          </a:p>
        </p:txBody>
      </p:sp>
      <p:sp>
        <p:nvSpPr>
          <p:cNvPr id="816" name="Google Shape;816;p95"/>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u="sng">
                <a:solidFill>
                  <a:schemeClr val="lt1"/>
                </a:solidFill>
              </a:rPr>
              <a:t>Sum-QE</a:t>
            </a:r>
            <a:r>
              <a:rPr lang="en">
                <a:solidFill>
                  <a:schemeClr val="lt1"/>
                </a:solidFill>
              </a:rPr>
              <a:t>: Rates summaries with respect to five linguistic qualities</a:t>
            </a:r>
            <a:endParaRPr>
              <a:solidFill>
                <a:schemeClr val="lt1"/>
              </a:solidFill>
            </a:endParaRPr>
          </a:p>
        </p:txBody>
      </p:sp>
      <p:sp>
        <p:nvSpPr>
          <p:cNvPr id="817" name="Google Shape;817;p9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9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BERT-based Quality Estimation (Xenouleas et al., 2019)</a:t>
            </a:r>
            <a:endParaRPr>
              <a:solidFill>
                <a:schemeClr val="lt1"/>
              </a:solidFill>
            </a:endParaRPr>
          </a:p>
        </p:txBody>
      </p:sp>
      <p:sp>
        <p:nvSpPr>
          <p:cNvPr id="823" name="Google Shape;823;p96"/>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u="sng">
                <a:solidFill>
                  <a:schemeClr val="lt1"/>
                </a:solidFill>
              </a:rPr>
              <a:t>Sum-QE</a:t>
            </a:r>
            <a:r>
              <a:rPr lang="en">
                <a:solidFill>
                  <a:schemeClr val="lt1"/>
                </a:solidFill>
              </a:rPr>
              <a:t>: Rates summaries with respect to five linguistic qualities</a:t>
            </a:r>
            <a:endParaRPr>
              <a:solidFill>
                <a:schemeClr val="lt1"/>
              </a:solidFill>
            </a:endParaRPr>
          </a:p>
        </p:txBody>
      </p:sp>
      <p:sp>
        <p:nvSpPr>
          <p:cNvPr id="824" name="Google Shape;824;p9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
        <p:nvSpPr>
          <p:cNvPr id="825" name="Google Shape;825;p96"/>
          <p:cNvSpPr/>
          <p:nvPr/>
        </p:nvSpPr>
        <p:spPr>
          <a:xfrm>
            <a:off x="5593950" y="2238450"/>
            <a:ext cx="466800" cy="333300"/>
          </a:xfrm>
          <a:prstGeom prst="roundRect">
            <a:avLst>
              <a:gd fmla="val 16667" name="adj"/>
            </a:avLst>
          </a:prstGeom>
          <a:solidFill>
            <a:srgbClr val="F4CCCC"/>
          </a:solid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ℜ</a:t>
            </a:r>
            <a:r>
              <a:rPr baseline="-25000" lang="en"/>
              <a:t>1</a:t>
            </a:r>
            <a:endParaRPr baseline="-25000"/>
          </a:p>
        </p:txBody>
      </p:sp>
      <p:sp>
        <p:nvSpPr>
          <p:cNvPr id="826" name="Google Shape;826;p96"/>
          <p:cNvSpPr/>
          <p:nvPr/>
        </p:nvSpPr>
        <p:spPr>
          <a:xfrm>
            <a:off x="6615113" y="2238450"/>
            <a:ext cx="466800" cy="333300"/>
          </a:xfrm>
          <a:prstGeom prst="roundRect">
            <a:avLst>
              <a:gd fmla="val 16667" name="adj"/>
            </a:avLst>
          </a:prstGeom>
          <a:solidFill>
            <a:srgbClr val="F4CCCC"/>
          </a:solid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ℜ</a:t>
            </a:r>
            <a:r>
              <a:rPr baseline="-25000" lang="en"/>
              <a:t>2</a:t>
            </a:r>
            <a:endParaRPr baseline="-25000"/>
          </a:p>
        </p:txBody>
      </p:sp>
      <p:sp>
        <p:nvSpPr>
          <p:cNvPr id="827" name="Google Shape;827;p96"/>
          <p:cNvSpPr/>
          <p:nvPr/>
        </p:nvSpPr>
        <p:spPr>
          <a:xfrm>
            <a:off x="7636288" y="2238450"/>
            <a:ext cx="466800" cy="333300"/>
          </a:xfrm>
          <a:prstGeom prst="roundRect">
            <a:avLst>
              <a:gd fmla="val 16667" name="adj"/>
            </a:avLst>
          </a:prstGeom>
          <a:solidFill>
            <a:srgbClr val="F4CCCC"/>
          </a:solid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ℜ</a:t>
            </a:r>
            <a:r>
              <a:rPr baseline="-25000" lang="en"/>
              <a:t>3</a:t>
            </a:r>
            <a:endParaRPr baseline="-25000"/>
          </a:p>
        </p:txBody>
      </p:sp>
      <p:sp>
        <p:nvSpPr>
          <p:cNvPr id="828" name="Google Shape;828;p96"/>
          <p:cNvSpPr/>
          <p:nvPr/>
        </p:nvSpPr>
        <p:spPr>
          <a:xfrm>
            <a:off x="6485382" y="2934763"/>
            <a:ext cx="726300" cy="333300"/>
          </a:xfrm>
          <a:prstGeom prst="roundRect">
            <a:avLst>
              <a:gd fmla="val 16667" name="adj"/>
            </a:avLst>
          </a:prstGeom>
          <a:solidFill>
            <a:srgbClr val="D9D2E9"/>
          </a:solidFill>
          <a:ln cap="flat" cmpd="sng" w="1905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t>BERT</a:t>
            </a:r>
            <a:endParaRPr baseline="-25000" i="1"/>
          </a:p>
        </p:txBody>
      </p:sp>
      <p:sp>
        <p:nvSpPr>
          <p:cNvPr id="829" name="Google Shape;829;p96"/>
          <p:cNvSpPr/>
          <p:nvPr/>
        </p:nvSpPr>
        <p:spPr>
          <a:xfrm>
            <a:off x="6350825" y="3631100"/>
            <a:ext cx="995400" cy="444300"/>
          </a:xfrm>
          <a:prstGeom prst="roundRect">
            <a:avLst>
              <a:gd fmla="val 16667" name="adj"/>
            </a:avLst>
          </a:prstGeom>
          <a:solidFill>
            <a:schemeClr val="dk1"/>
          </a:solidFill>
          <a:ln cap="flat" cmpd="sng" w="19050">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System Output</a:t>
            </a:r>
            <a:endParaRPr baseline="-25000"/>
          </a:p>
        </p:txBody>
      </p:sp>
      <p:sp>
        <p:nvSpPr>
          <p:cNvPr id="830" name="Google Shape;830;p96"/>
          <p:cNvSpPr/>
          <p:nvPr/>
        </p:nvSpPr>
        <p:spPr>
          <a:xfrm>
            <a:off x="5428800" y="1542125"/>
            <a:ext cx="797100" cy="3333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200"/>
              <a:t>S</a:t>
            </a:r>
            <a:r>
              <a:rPr baseline="-25000" i="1" lang="en" sz="1200"/>
              <a:t>Fluency</a:t>
            </a:r>
            <a:endParaRPr i="1"/>
          </a:p>
        </p:txBody>
      </p:sp>
      <p:sp>
        <p:nvSpPr>
          <p:cNvPr id="831" name="Google Shape;831;p96"/>
          <p:cNvSpPr/>
          <p:nvPr/>
        </p:nvSpPr>
        <p:spPr>
          <a:xfrm>
            <a:off x="6449975" y="1542125"/>
            <a:ext cx="797100" cy="3333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200"/>
              <a:t>S</a:t>
            </a:r>
            <a:r>
              <a:rPr baseline="-25000" i="1" lang="en" sz="1200"/>
              <a:t>Adequacy</a:t>
            </a:r>
            <a:endParaRPr i="1"/>
          </a:p>
        </p:txBody>
      </p:sp>
      <p:sp>
        <p:nvSpPr>
          <p:cNvPr id="832" name="Google Shape;832;p96"/>
          <p:cNvSpPr/>
          <p:nvPr/>
        </p:nvSpPr>
        <p:spPr>
          <a:xfrm>
            <a:off x="7471150" y="1542125"/>
            <a:ext cx="797100" cy="3333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200"/>
              <a:t>S</a:t>
            </a:r>
            <a:r>
              <a:rPr baseline="-25000" i="1" lang="en" sz="1200"/>
              <a:t>Complexity</a:t>
            </a:r>
            <a:endParaRPr i="1"/>
          </a:p>
        </p:txBody>
      </p:sp>
      <p:cxnSp>
        <p:nvCxnSpPr>
          <p:cNvPr id="833" name="Google Shape;833;p96"/>
          <p:cNvCxnSpPr>
            <a:stCxn id="829" idx="0"/>
            <a:endCxn id="828" idx="2"/>
          </p:cNvCxnSpPr>
          <p:nvPr/>
        </p:nvCxnSpPr>
        <p:spPr>
          <a:xfrm rot="10800000">
            <a:off x="6848525" y="3268100"/>
            <a:ext cx="0" cy="363000"/>
          </a:xfrm>
          <a:prstGeom prst="straightConnector1">
            <a:avLst/>
          </a:prstGeom>
          <a:noFill/>
          <a:ln cap="flat" cmpd="sng" w="19050">
            <a:solidFill>
              <a:schemeClr val="dk2"/>
            </a:solidFill>
            <a:prstDash val="solid"/>
            <a:round/>
            <a:headEnd len="med" w="med" type="none"/>
            <a:tailEnd len="med" w="med" type="stealth"/>
          </a:ln>
        </p:spPr>
      </p:cxnSp>
      <p:cxnSp>
        <p:nvCxnSpPr>
          <p:cNvPr id="834" name="Google Shape;834;p96"/>
          <p:cNvCxnSpPr>
            <a:endCxn id="825" idx="2"/>
          </p:cNvCxnSpPr>
          <p:nvPr/>
        </p:nvCxnSpPr>
        <p:spPr>
          <a:xfrm rot="10800000">
            <a:off x="5827350" y="2571750"/>
            <a:ext cx="1024800" cy="355800"/>
          </a:xfrm>
          <a:prstGeom prst="straightConnector1">
            <a:avLst/>
          </a:prstGeom>
          <a:noFill/>
          <a:ln cap="flat" cmpd="sng" w="19050">
            <a:solidFill>
              <a:schemeClr val="dk2"/>
            </a:solidFill>
            <a:prstDash val="solid"/>
            <a:round/>
            <a:headEnd len="med" w="med" type="none"/>
            <a:tailEnd len="med" w="med" type="stealth"/>
          </a:ln>
        </p:spPr>
      </p:cxnSp>
      <p:cxnSp>
        <p:nvCxnSpPr>
          <p:cNvPr id="835" name="Google Shape;835;p96"/>
          <p:cNvCxnSpPr>
            <a:stCxn id="828" idx="0"/>
            <a:endCxn id="826" idx="2"/>
          </p:cNvCxnSpPr>
          <p:nvPr/>
        </p:nvCxnSpPr>
        <p:spPr>
          <a:xfrm rot="10800000">
            <a:off x="6848532" y="2571763"/>
            <a:ext cx="0" cy="363000"/>
          </a:xfrm>
          <a:prstGeom prst="straightConnector1">
            <a:avLst/>
          </a:prstGeom>
          <a:noFill/>
          <a:ln cap="flat" cmpd="sng" w="19050">
            <a:solidFill>
              <a:schemeClr val="dk2"/>
            </a:solidFill>
            <a:prstDash val="solid"/>
            <a:round/>
            <a:headEnd len="med" w="med" type="none"/>
            <a:tailEnd len="med" w="med" type="stealth"/>
          </a:ln>
        </p:spPr>
      </p:cxnSp>
      <p:cxnSp>
        <p:nvCxnSpPr>
          <p:cNvPr id="836" name="Google Shape;836;p96"/>
          <p:cNvCxnSpPr>
            <a:stCxn id="828" idx="0"/>
            <a:endCxn id="827" idx="2"/>
          </p:cNvCxnSpPr>
          <p:nvPr/>
        </p:nvCxnSpPr>
        <p:spPr>
          <a:xfrm flipH="1" rot="10800000">
            <a:off x="6848532" y="2571763"/>
            <a:ext cx="1021200" cy="363000"/>
          </a:xfrm>
          <a:prstGeom prst="straightConnector1">
            <a:avLst/>
          </a:prstGeom>
          <a:noFill/>
          <a:ln cap="flat" cmpd="sng" w="19050">
            <a:solidFill>
              <a:schemeClr val="dk2"/>
            </a:solidFill>
            <a:prstDash val="solid"/>
            <a:round/>
            <a:headEnd len="med" w="med" type="none"/>
            <a:tailEnd len="med" w="med" type="stealth"/>
          </a:ln>
        </p:spPr>
      </p:cxnSp>
      <p:cxnSp>
        <p:nvCxnSpPr>
          <p:cNvPr id="837" name="Google Shape;837;p96"/>
          <p:cNvCxnSpPr>
            <a:stCxn id="825" idx="0"/>
            <a:endCxn id="830" idx="2"/>
          </p:cNvCxnSpPr>
          <p:nvPr/>
        </p:nvCxnSpPr>
        <p:spPr>
          <a:xfrm rot="10800000">
            <a:off x="5827350" y="1875450"/>
            <a:ext cx="0" cy="363000"/>
          </a:xfrm>
          <a:prstGeom prst="straightConnector1">
            <a:avLst/>
          </a:prstGeom>
          <a:noFill/>
          <a:ln cap="flat" cmpd="sng" w="19050">
            <a:solidFill>
              <a:schemeClr val="dk2"/>
            </a:solidFill>
            <a:prstDash val="solid"/>
            <a:round/>
            <a:headEnd len="med" w="med" type="none"/>
            <a:tailEnd len="med" w="med" type="stealth"/>
          </a:ln>
        </p:spPr>
      </p:cxnSp>
      <p:cxnSp>
        <p:nvCxnSpPr>
          <p:cNvPr id="838" name="Google Shape;838;p96"/>
          <p:cNvCxnSpPr>
            <a:stCxn id="826" idx="0"/>
            <a:endCxn id="831" idx="2"/>
          </p:cNvCxnSpPr>
          <p:nvPr/>
        </p:nvCxnSpPr>
        <p:spPr>
          <a:xfrm rot="10800000">
            <a:off x="6848513" y="1875450"/>
            <a:ext cx="0" cy="363000"/>
          </a:xfrm>
          <a:prstGeom prst="straightConnector1">
            <a:avLst/>
          </a:prstGeom>
          <a:noFill/>
          <a:ln cap="flat" cmpd="sng" w="19050">
            <a:solidFill>
              <a:schemeClr val="dk2"/>
            </a:solidFill>
            <a:prstDash val="solid"/>
            <a:round/>
            <a:headEnd len="med" w="med" type="none"/>
            <a:tailEnd len="med" w="med" type="stealth"/>
          </a:ln>
        </p:spPr>
      </p:cxnSp>
      <p:cxnSp>
        <p:nvCxnSpPr>
          <p:cNvPr id="839" name="Google Shape;839;p96"/>
          <p:cNvCxnSpPr>
            <a:stCxn id="827" idx="0"/>
            <a:endCxn id="832" idx="2"/>
          </p:cNvCxnSpPr>
          <p:nvPr/>
        </p:nvCxnSpPr>
        <p:spPr>
          <a:xfrm rot="10800000">
            <a:off x="7869688" y="1875450"/>
            <a:ext cx="0" cy="363000"/>
          </a:xfrm>
          <a:prstGeom prst="straightConnector1">
            <a:avLst/>
          </a:prstGeom>
          <a:noFill/>
          <a:ln cap="flat" cmpd="sng" w="19050">
            <a:solidFill>
              <a:schemeClr val="dk2"/>
            </a:solidFill>
            <a:prstDash val="solid"/>
            <a:round/>
            <a:headEnd len="med" w="med" type="none"/>
            <a:tailEnd len="med" w="med" type="stealth"/>
          </a:ln>
        </p:spPr>
      </p:cxn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9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Simplification Evaluation Metrics: Results</a:t>
            </a:r>
            <a:endParaRPr>
              <a:solidFill>
                <a:schemeClr val="lt1"/>
              </a:solidFill>
            </a:endParaRPr>
          </a:p>
        </p:txBody>
      </p:sp>
      <p:sp>
        <p:nvSpPr>
          <p:cNvPr id="845" name="Google Shape;845;p9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pic>
        <p:nvPicPr>
          <p:cNvPr id="846" name="Google Shape;846;p97"/>
          <p:cNvPicPr preferRelativeResize="0"/>
          <p:nvPr/>
        </p:nvPicPr>
        <p:blipFill>
          <a:blip r:embed="rId3">
            <a:alphaModFix/>
          </a:blip>
          <a:stretch>
            <a:fillRect/>
          </a:stretch>
        </p:blipFill>
        <p:spPr>
          <a:xfrm>
            <a:off x="587525" y="1179651"/>
            <a:ext cx="7968952" cy="3824949"/>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9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Simplification QE: Method</a:t>
            </a:r>
            <a:endParaRPr>
              <a:solidFill>
                <a:schemeClr val="lt1"/>
              </a:solidFill>
            </a:endParaRPr>
          </a:p>
        </p:txBody>
      </p:sp>
      <p:sp>
        <p:nvSpPr>
          <p:cNvPr id="852" name="Google Shape;852;p98"/>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u="sng">
                <a:solidFill>
                  <a:schemeClr val="lt1"/>
                </a:solidFill>
              </a:rPr>
              <a:t>Simple-QE</a:t>
            </a:r>
            <a:r>
              <a:rPr lang="en">
                <a:solidFill>
                  <a:schemeClr val="lt1"/>
                </a:solidFill>
              </a:rPr>
              <a:t>: </a:t>
            </a:r>
            <a:r>
              <a:rPr lang="en">
                <a:solidFill>
                  <a:schemeClr val="lt1"/>
                </a:solidFill>
              </a:rPr>
              <a:t>Extension of Sum-QE that takes reference complex sentence into account</a:t>
            </a:r>
            <a:endParaRPr>
              <a:solidFill>
                <a:schemeClr val="lt1"/>
              </a:solidFill>
              <a:latin typeface="Arial"/>
              <a:ea typeface="Arial"/>
              <a:cs typeface="Arial"/>
              <a:sym typeface="Arial"/>
            </a:endParaRPr>
          </a:p>
        </p:txBody>
      </p:sp>
      <p:sp>
        <p:nvSpPr>
          <p:cNvPr id="853" name="Google Shape;853;p9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9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Simplification QE: Method</a:t>
            </a:r>
            <a:endParaRPr>
              <a:solidFill>
                <a:schemeClr val="lt1"/>
              </a:solidFill>
            </a:endParaRPr>
          </a:p>
        </p:txBody>
      </p:sp>
      <p:sp>
        <p:nvSpPr>
          <p:cNvPr id="859" name="Google Shape;859;p99"/>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u="sng">
                <a:solidFill>
                  <a:schemeClr val="lt1"/>
                </a:solidFill>
              </a:rPr>
              <a:t>Simple-QE</a:t>
            </a:r>
            <a:r>
              <a:rPr lang="en">
                <a:solidFill>
                  <a:schemeClr val="lt1"/>
                </a:solidFill>
              </a:rPr>
              <a:t>: Extension of Sum-QE that takes reference complex sentence into account</a:t>
            </a:r>
            <a:endParaRPr>
              <a:solidFill>
                <a:schemeClr val="lt1"/>
              </a:solidFill>
              <a:latin typeface="Arial"/>
              <a:ea typeface="Arial"/>
              <a:cs typeface="Arial"/>
              <a:sym typeface="Arial"/>
            </a:endParaRPr>
          </a:p>
        </p:txBody>
      </p:sp>
      <p:sp>
        <p:nvSpPr>
          <p:cNvPr id="860" name="Google Shape;860;p99"/>
          <p:cNvSpPr txBox="1"/>
          <p:nvPr/>
        </p:nvSpPr>
        <p:spPr>
          <a:xfrm>
            <a:off x="5398000" y="4026850"/>
            <a:ext cx="3022500" cy="7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verage"/>
                <a:ea typeface="Average"/>
                <a:cs typeface="Average"/>
                <a:sym typeface="Average"/>
              </a:rPr>
              <a:t>Simple-QE architecture, where each </a:t>
            </a:r>
            <a:r>
              <a:rPr i="1" lang="en">
                <a:solidFill>
                  <a:srgbClr val="FFFFFF"/>
                </a:solidFill>
                <a:latin typeface="Average"/>
                <a:ea typeface="Average"/>
                <a:cs typeface="Average"/>
                <a:sym typeface="Average"/>
              </a:rPr>
              <a:t>R</a:t>
            </a:r>
            <a:r>
              <a:rPr lang="en">
                <a:solidFill>
                  <a:srgbClr val="FFFFFF"/>
                </a:solidFill>
                <a:latin typeface="Average"/>
                <a:ea typeface="Average"/>
                <a:cs typeface="Average"/>
                <a:sym typeface="Average"/>
              </a:rPr>
              <a:t> represents a regressor layer.</a:t>
            </a:r>
            <a:endParaRPr>
              <a:solidFill>
                <a:srgbClr val="FFFFFF"/>
              </a:solidFill>
              <a:latin typeface="Average"/>
              <a:ea typeface="Average"/>
              <a:cs typeface="Average"/>
              <a:sym typeface="Average"/>
            </a:endParaRPr>
          </a:p>
        </p:txBody>
      </p:sp>
      <p:sp>
        <p:nvSpPr>
          <p:cNvPr id="861" name="Google Shape;861;p9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
        <p:nvSpPr>
          <p:cNvPr id="862" name="Google Shape;862;p99"/>
          <p:cNvSpPr/>
          <p:nvPr/>
        </p:nvSpPr>
        <p:spPr>
          <a:xfrm>
            <a:off x="5593950" y="2238450"/>
            <a:ext cx="466800" cy="333300"/>
          </a:xfrm>
          <a:prstGeom prst="roundRect">
            <a:avLst>
              <a:gd fmla="val 16667" name="adj"/>
            </a:avLst>
          </a:prstGeom>
          <a:solidFill>
            <a:srgbClr val="F4CCCC"/>
          </a:solid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ℜ</a:t>
            </a:r>
            <a:r>
              <a:rPr baseline="-25000" lang="en"/>
              <a:t>1</a:t>
            </a:r>
            <a:endParaRPr baseline="-25000"/>
          </a:p>
        </p:txBody>
      </p:sp>
      <p:sp>
        <p:nvSpPr>
          <p:cNvPr id="863" name="Google Shape;863;p99"/>
          <p:cNvSpPr/>
          <p:nvPr/>
        </p:nvSpPr>
        <p:spPr>
          <a:xfrm>
            <a:off x="6615113" y="2238450"/>
            <a:ext cx="466800" cy="333300"/>
          </a:xfrm>
          <a:prstGeom prst="roundRect">
            <a:avLst>
              <a:gd fmla="val 16667" name="adj"/>
            </a:avLst>
          </a:prstGeom>
          <a:solidFill>
            <a:srgbClr val="F4CCCC"/>
          </a:solid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ℜ</a:t>
            </a:r>
            <a:r>
              <a:rPr baseline="-25000" lang="en"/>
              <a:t>2</a:t>
            </a:r>
            <a:endParaRPr baseline="-25000"/>
          </a:p>
        </p:txBody>
      </p:sp>
      <p:sp>
        <p:nvSpPr>
          <p:cNvPr id="864" name="Google Shape;864;p99"/>
          <p:cNvSpPr/>
          <p:nvPr/>
        </p:nvSpPr>
        <p:spPr>
          <a:xfrm>
            <a:off x="7636288" y="2238450"/>
            <a:ext cx="466800" cy="333300"/>
          </a:xfrm>
          <a:prstGeom prst="roundRect">
            <a:avLst>
              <a:gd fmla="val 16667" name="adj"/>
            </a:avLst>
          </a:prstGeom>
          <a:solidFill>
            <a:srgbClr val="F4CCCC"/>
          </a:solid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ℜ</a:t>
            </a:r>
            <a:r>
              <a:rPr baseline="-25000" lang="en"/>
              <a:t>3</a:t>
            </a:r>
            <a:endParaRPr baseline="-25000"/>
          </a:p>
        </p:txBody>
      </p:sp>
      <p:sp>
        <p:nvSpPr>
          <p:cNvPr id="865" name="Google Shape;865;p99"/>
          <p:cNvSpPr/>
          <p:nvPr/>
        </p:nvSpPr>
        <p:spPr>
          <a:xfrm>
            <a:off x="7195457" y="2934788"/>
            <a:ext cx="726300" cy="333300"/>
          </a:xfrm>
          <a:prstGeom prst="roundRect">
            <a:avLst>
              <a:gd fmla="val 16667" name="adj"/>
            </a:avLst>
          </a:prstGeom>
          <a:solidFill>
            <a:srgbClr val="D9D2E9"/>
          </a:solidFill>
          <a:ln cap="flat" cmpd="sng" w="1905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t>BERT</a:t>
            </a:r>
            <a:endParaRPr baseline="-25000" i="1"/>
          </a:p>
        </p:txBody>
      </p:sp>
      <p:sp>
        <p:nvSpPr>
          <p:cNvPr id="866" name="Google Shape;866;p99"/>
          <p:cNvSpPr/>
          <p:nvPr/>
        </p:nvSpPr>
        <p:spPr>
          <a:xfrm>
            <a:off x="7014100" y="3631125"/>
            <a:ext cx="1089000" cy="444300"/>
          </a:xfrm>
          <a:prstGeom prst="roundRect">
            <a:avLst>
              <a:gd fmla="val 16667" name="adj"/>
            </a:avLst>
          </a:prstGeom>
          <a:solidFill>
            <a:schemeClr val="dk1"/>
          </a:solidFill>
          <a:ln cap="flat" cmpd="sng" w="19050">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System Output</a:t>
            </a:r>
            <a:endParaRPr baseline="-25000"/>
          </a:p>
        </p:txBody>
      </p:sp>
      <p:sp>
        <p:nvSpPr>
          <p:cNvPr id="867" name="Google Shape;867;p99"/>
          <p:cNvSpPr/>
          <p:nvPr/>
        </p:nvSpPr>
        <p:spPr>
          <a:xfrm>
            <a:off x="5428800" y="1542125"/>
            <a:ext cx="797100" cy="3333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200"/>
              <a:t>S</a:t>
            </a:r>
            <a:r>
              <a:rPr baseline="-25000" i="1" lang="en" sz="1200"/>
              <a:t>Fluency</a:t>
            </a:r>
            <a:endParaRPr i="1"/>
          </a:p>
        </p:txBody>
      </p:sp>
      <p:sp>
        <p:nvSpPr>
          <p:cNvPr id="868" name="Google Shape;868;p99"/>
          <p:cNvSpPr/>
          <p:nvPr/>
        </p:nvSpPr>
        <p:spPr>
          <a:xfrm>
            <a:off x="6449975" y="1542125"/>
            <a:ext cx="797100" cy="3333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200"/>
              <a:t>S</a:t>
            </a:r>
            <a:r>
              <a:rPr baseline="-25000" i="1" lang="en" sz="1200"/>
              <a:t>Adequacy</a:t>
            </a:r>
            <a:endParaRPr i="1"/>
          </a:p>
        </p:txBody>
      </p:sp>
      <p:sp>
        <p:nvSpPr>
          <p:cNvPr id="869" name="Google Shape;869;p99"/>
          <p:cNvSpPr/>
          <p:nvPr/>
        </p:nvSpPr>
        <p:spPr>
          <a:xfrm>
            <a:off x="7471150" y="1542125"/>
            <a:ext cx="797100" cy="3333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200"/>
              <a:t>S</a:t>
            </a:r>
            <a:r>
              <a:rPr baseline="-25000" i="1" lang="en" sz="1200"/>
              <a:t>Complexity</a:t>
            </a:r>
            <a:endParaRPr i="1"/>
          </a:p>
        </p:txBody>
      </p:sp>
      <p:cxnSp>
        <p:nvCxnSpPr>
          <p:cNvPr id="870" name="Google Shape;870;p99"/>
          <p:cNvCxnSpPr>
            <a:stCxn id="866" idx="0"/>
            <a:endCxn id="865" idx="2"/>
          </p:cNvCxnSpPr>
          <p:nvPr/>
        </p:nvCxnSpPr>
        <p:spPr>
          <a:xfrm rot="10800000">
            <a:off x="7558600" y="3268125"/>
            <a:ext cx="0" cy="363000"/>
          </a:xfrm>
          <a:prstGeom prst="straightConnector1">
            <a:avLst/>
          </a:prstGeom>
          <a:noFill/>
          <a:ln cap="flat" cmpd="sng" w="19050">
            <a:solidFill>
              <a:schemeClr val="dk2"/>
            </a:solidFill>
            <a:prstDash val="solid"/>
            <a:round/>
            <a:headEnd len="med" w="med" type="none"/>
            <a:tailEnd len="med" w="med" type="stealth"/>
          </a:ln>
        </p:spPr>
      </p:cxnSp>
      <p:cxnSp>
        <p:nvCxnSpPr>
          <p:cNvPr id="871" name="Google Shape;871;p99"/>
          <p:cNvCxnSpPr>
            <a:stCxn id="865" idx="0"/>
            <a:endCxn id="862" idx="2"/>
          </p:cNvCxnSpPr>
          <p:nvPr/>
        </p:nvCxnSpPr>
        <p:spPr>
          <a:xfrm rot="10800000">
            <a:off x="5827307" y="2571788"/>
            <a:ext cx="1731300" cy="363000"/>
          </a:xfrm>
          <a:prstGeom prst="straightConnector1">
            <a:avLst/>
          </a:prstGeom>
          <a:noFill/>
          <a:ln cap="flat" cmpd="sng" w="19050">
            <a:solidFill>
              <a:schemeClr val="dk2"/>
            </a:solidFill>
            <a:prstDash val="solid"/>
            <a:round/>
            <a:headEnd len="med" w="med" type="none"/>
            <a:tailEnd len="med" w="med" type="stealth"/>
          </a:ln>
        </p:spPr>
      </p:cxnSp>
      <p:cxnSp>
        <p:nvCxnSpPr>
          <p:cNvPr id="872" name="Google Shape;872;p99"/>
          <p:cNvCxnSpPr>
            <a:stCxn id="865" idx="0"/>
            <a:endCxn id="863" idx="2"/>
          </p:cNvCxnSpPr>
          <p:nvPr/>
        </p:nvCxnSpPr>
        <p:spPr>
          <a:xfrm rot="10800000">
            <a:off x="6848507" y="2571788"/>
            <a:ext cx="710100" cy="363000"/>
          </a:xfrm>
          <a:prstGeom prst="straightConnector1">
            <a:avLst/>
          </a:prstGeom>
          <a:noFill/>
          <a:ln cap="flat" cmpd="sng" w="19050">
            <a:solidFill>
              <a:schemeClr val="dk2"/>
            </a:solidFill>
            <a:prstDash val="solid"/>
            <a:round/>
            <a:headEnd len="med" w="med" type="none"/>
            <a:tailEnd len="med" w="med" type="stealth"/>
          </a:ln>
        </p:spPr>
      </p:cxnSp>
      <p:cxnSp>
        <p:nvCxnSpPr>
          <p:cNvPr id="873" name="Google Shape;873;p99"/>
          <p:cNvCxnSpPr>
            <a:stCxn id="865" idx="0"/>
            <a:endCxn id="864" idx="2"/>
          </p:cNvCxnSpPr>
          <p:nvPr/>
        </p:nvCxnSpPr>
        <p:spPr>
          <a:xfrm flipH="1" rot="10800000">
            <a:off x="7558607" y="2571788"/>
            <a:ext cx="311100" cy="363000"/>
          </a:xfrm>
          <a:prstGeom prst="straightConnector1">
            <a:avLst/>
          </a:prstGeom>
          <a:noFill/>
          <a:ln cap="flat" cmpd="sng" w="19050">
            <a:solidFill>
              <a:schemeClr val="dk2"/>
            </a:solidFill>
            <a:prstDash val="solid"/>
            <a:round/>
            <a:headEnd len="med" w="med" type="none"/>
            <a:tailEnd len="med" w="med" type="stealth"/>
          </a:ln>
        </p:spPr>
      </p:cxnSp>
      <p:cxnSp>
        <p:nvCxnSpPr>
          <p:cNvPr id="874" name="Google Shape;874;p99"/>
          <p:cNvCxnSpPr>
            <a:stCxn id="862" idx="0"/>
            <a:endCxn id="867" idx="2"/>
          </p:cNvCxnSpPr>
          <p:nvPr/>
        </p:nvCxnSpPr>
        <p:spPr>
          <a:xfrm rot="10800000">
            <a:off x="5827350" y="1875450"/>
            <a:ext cx="0" cy="363000"/>
          </a:xfrm>
          <a:prstGeom prst="straightConnector1">
            <a:avLst/>
          </a:prstGeom>
          <a:noFill/>
          <a:ln cap="flat" cmpd="sng" w="19050">
            <a:solidFill>
              <a:schemeClr val="dk2"/>
            </a:solidFill>
            <a:prstDash val="solid"/>
            <a:round/>
            <a:headEnd len="med" w="med" type="none"/>
            <a:tailEnd len="med" w="med" type="stealth"/>
          </a:ln>
        </p:spPr>
      </p:cxnSp>
      <p:cxnSp>
        <p:nvCxnSpPr>
          <p:cNvPr id="875" name="Google Shape;875;p99"/>
          <p:cNvCxnSpPr>
            <a:stCxn id="863" idx="0"/>
            <a:endCxn id="868" idx="2"/>
          </p:cNvCxnSpPr>
          <p:nvPr/>
        </p:nvCxnSpPr>
        <p:spPr>
          <a:xfrm rot="10800000">
            <a:off x="6848513" y="1875450"/>
            <a:ext cx="0" cy="363000"/>
          </a:xfrm>
          <a:prstGeom prst="straightConnector1">
            <a:avLst/>
          </a:prstGeom>
          <a:noFill/>
          <a:ln cap="flat" cmpd="sng" w="19050">
            <a:solidFill>
              <a:schemeClr val="dk2"/>
            </a:solidFill>
            <a:prstDash val="solid"/>
            <a:round/>
            <a:headEnd len="med" w="med" type="none"/>
            <a:tailEnd len="med" w="med" type="stealth"/>
          </a:ln>
        </p:spPr>
      </p:cxnSp>
      <p:cxnSp>
        <p:nvCxnSpPr>
          <p:cNvPr id="876" name="Google Shape;876;p99"/>
          <p:cNvCxnSpPr>
            <a:stCxn id="864" idx="0"/>
            <a:endCxn id="869" idx="2"/>
          </p:cNvCxnSpPr>
          <p:nvPr/>
        </p:nvCxnSpPr>
        <p:spPr>
          <a:xfrm rot="10800000">
            <a:off x="7869688" y="1875450"/>
            <a:ext cx="0" cy="363000"/>
          </a:xfrm>
          <a:prstGeom prst="straightConnector1">
            <a:avLst/>
          </a:prstGeom>
          <a:noFill/>
          <a:ln cap="flat" cmpd="sng" w="19050">
            <a:solidFill>
              <a:schemeClr val="dk2"/>
            </a:solidFill>
            <a:prstDash val="solid"/>
            <a:round/>
            <a:headEnd len="med" w="med" type="none"/>
            <a:tailEnd len="med" w="med" type="stealth"/>
          </a:ln>
        </p:spPr>
      </p:cxnSp>
      <p:sp>
        <p:nvSpPr>
          <p:cNvPr id="877" name="Google Shape;877;p99"/>
          <p:cNvSpPr/>
          <p:nvPr/>
        </p:nvSpPr>
        <p:spPr>
          <a:xfrm>
            <a:off x="5593951" y="3631100"/>
            <a:ext cx="1089000" cy="444300"/>
          </a:xfrm>
          <a:prstGeom prst="roundRect">
            <a:avLst>
              <a:gd fmla="val 16667" name="adj"/>
            </a:avLst>
          </a:prstGeom>
          <a:solidFill>
            <a:schemeClr val="dk1"/>
          </a:solidFill>
          <a:ln cap="flat" cmpd="sng" w="19050">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Reference Complex</a:t>
            </a:r>
            <a:endParaRPr baseline="-25000"/>
          </a:p>
        </p:txBody>
      </p:sp>
      <p:sp>
        <p:nvSpPr>
          <p:cNvPr id="878" name="Google Shape;878;p99"/>
          <p:cNvSpPr/>
          <p:nvPr/>
        </p:nvSpPr>
        <p:spPr>
          <a:xfrm>
            <a:off x="5750407" y="2934775"/>
            <a:ext cx="726300" cy="333300"/>
          </a:xfrm>
          <a:prstGeom prst="roundRect">
            <a:avLst>
              <a:gd fmla="val 16667" name="adj"/>
            </a:avLst>
          </a:prstGeom>
          <a:solidFill>
            <a:srgbClr val="D9D2E9"/>
          </a:solidFill>
          <a:ln cap="flat" cmpd="sng" w="1905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t>BERT</a:t>
            </a:r>
            <a:endParaRPr baseline="-25000" i="1"/>
          </a:p>
        </p:txBody>
      </p:sp>
      <p:cxnSp>
        <p:nvCxnSpPr>
          <p:cNvPr id="879" name="Google Shape;879;p99"/>
          <p:cNvCxnSpPr>
            <a:stCxn id="878" idx="0"/>
            <a:endCxn id="862" idx="2"/>
          </p:cNvCxnSpPr>
          <p:nvPr/>
        </p:nvCxnSpPr>
        <p:spPr>
          <a:xfrm rot="10800000">
            <a:off x="5827357" y="2571775"/>
            <a:ext cx="286200" cy="363000"/>
          </a:xfrm>
          <a:prstGeom prst="straightConnector1">
            <a:avLst/>
          </a:prstGeom>
          <a:noFill/>
          <a:ln cap="flat" cmpd="sng" w="19050">
            <a:solidFill>
              <a:schemeClr val="dk2"/>
            </a:solidFill>
            <a:prstDash val="solid"/>
            <a:round/>
            <a:headEnd len="med" w="med" type="none"/>
            <a:tailEnd len="med" w="med" type="stealth"/>
          </a:ln>
        </p:spPr>
      </p:cxnSp>
      <p:cxnSp>
        <p:nvCxnSpPr>
          <p:cNvPr id="880" name="Google Shape;880;p99"/>
          <p:cNvCxnSpPr>
            <a:stCxn id="878" idx="0"/>
            <a:endCxn id="863" idx="2"/>
          </p:cNvCxnSpPr>
          <p:nvPr/>
        </p:nvCxnSpPr>
        <p:spPr>
          <a:xfrm flipH="1" rot="10800000">
            <a:off x="6113557" y="2571775"/>
            <a:ext cx="735000" cy="363000"/>
          </a:xfrm>
          <a:prstGeom prst="straightConnector1">
            <a:avLst/>
          </a:prstGeom>
          <a:noFill/>
          <a:ln cap="flat" cmpd="sng" w="19050">
            <a:solidFill>
              <a:schemeClr val="dk2"/>
            </a:solidFill>
            <a:prstDash val="solid"/>
            <a:round/>
            <a:headEnd len="med" w="med" type="none"/>
            <a:tailEnd len="med" w="med" type="stealth"/>
          </a:ln>
        </p:spPr>
      </p:cxnSp>
      <p:cxnSp>
        <p:nvCxnSpPr>
          <p:cNvPr id="881" name="Google Shape;881;p99"/>
          <p:cNvCxnSpPr>
            <a:stCxn id="878" idx="0"/>
            <a:endCxn id="864" idx="2"/>
          </p:cNvCxnSpPr>
          <p:nvPr/>
        </p:nvCxnSpPr>
        <p:spPr>
          <a:xfrm flipH="1" rot="10800000">
            <a:off x="6113557" y="2571775"/>
            <a:ext cx="1756200" cy="363000"/>
          </a:xfrm>
          <a:prstGeom prst="straightConnector1">
            <a:avLst/>
          </a:prstGeom>
          <a:noFill/>
          <a:ln cap="flat" cmpd="sng" w="19050">
            <a:solidFill>
              <a:schemeClr val="dk2"/>
            </a:solidFill>
            <a:prstDash val="solid"/>
            <a:round/>
            <a:headEnd len="med" w="med" type="none"/>
            <a:tailEnd len="med" w="med" type="stealth"/>
          </a:ln>
        </p:spPr>
      </p:cxnSp>
      <p:cxnSp>
        <p:nvCxnSpPr>
          <p:cNvPr id="882" name="Google Shape;882;p99"/>
          <p:cNvCxnSpPr>
            <a:stCxn id="877" idx="0"/>
            <a:endCxn id="878" idx="2"/>
          </p:cNvCxnSpPr>
          <p:nvPr/>
        </p:nvCxnSpPr>
        <p:spPr>
          <a:xfrm rot="10800000">
            <a:off x="6113551" y="3268100"/>
            <a:ext cx="24900" cy="363000"/>
          </a:xfrm>
          <a:prstGeom prst="straightConnector1">
            <a:avLst/>
          </a:prstGeom>
          <a:noFill/>
          <a:ln cap="flat" cmpd="sng" w="19050">
            <a:solidFill>
              <a:schemeClr val="dk2"/>
            </a:solidFill>
            <a:prstDash val="solid"/>
            <a:round/>
            <a:headEnd len="med" w="med" type="none"/>
            <a:tailEnd len="med" w="med" type="stealth"/>
          </a:ln>
        </p:spPr>
      </p:cxn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10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Simplification Evaluation Metrics: Results</a:t>
            </a:r>
            <a:endParaRPr>
              <a:solidFill>
                <a:schemeClr val="lt1"/>
              </a:solidFill>
            </a:endParaRPr>
          </a:p>
        </p:txBody>
      </p:sp>
      <p:sp>
        <p:nvSpPr>
          <p:cNvPr id="888" name="Google Shape;888;p10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pic>
        <p:nvPicPr>
          <p:cNvPr id="889" name="Google Shape;889;p100"/>
          <p:cNvPicPr preferRelativeResize="0"/>
          <p:nvPr/>
        </p:nvPicPr>
        <p:blipFill>
          <a:blip r:embed="rId3">
            <a:alphaModFix/>
          </a:blip>
          <a:stretch>
            <a:fillRect/>
          </a:stretch>
        </p:blipFill>
        <p:spPr>
          <a:xfrm>
            <a:off x="587565" y="1179760"/>
            <a:ext cx="7968952" cy="3824946"/>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10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Thesis Outline</a:t>
            </a:r>
            <a:endParaRPr>
              <a:solidFill>
                <a:schemeClr val="lt1"/>
              </a:solidFill>
            </a:endParaRPr>
          </a:p>
        </p:txBody>
      </p:sp>
      <p:sp>
        <p:nvSpPr>
          <p:cNvPr id="895" name="Google Shape;895;p101"/>
          <p:cNvSpPr txBox="1"/>
          <p:nvPr>
            <p:ph idx="1" type="body"/>
          </p:nvPr>
        </p:nvSpPr>
        <p:spPr>
          <a:xfrm>
            <a:off x="311700" y="1152475"/>
            <a:ext cx="8760300" cy="3416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Clr>
                <a:srgbClr val="999999"/>
              </a:buClr>
              <a:buSzPts val="1800"/>
              <a:buAutoNum type="arabicPeriod"/>
            </a:pPr>
            <a:r>
              <a:rPr lang="en">
                <a:solidFill>
                  <a:srgbClr val="999999"/>
                </a:solidFill>
              </a:rPr>
              <a:t>Simplification using Paraphrases and Context-based Lexical Substitution</a:t>
            </a:r>
            <a:endParaRPr>
              <a:solidFill>
                <a:srgbClr val="999999"/>
              </a:solidFill>
            </a:endParaRPr>
          </a:p>
          <a:p>
            <a:pPr indent="0" lvl="0" marL="914400" rtl="0" algn="l">
              <a:lnSpc>
                <a:spcPct val="100000"/>
              </a:lnSpc>
              <a:spcBef>
                <a:spcPts val="0"/>
              </a:spcBef>
              <a:spcAft>
                <a:spcPts val="0"/>
              </a:spcAft>
              <a:buNone/>
            </a:pPr>
            <a:r>
              <a:t/>
            </a:r>
            <a:endParaRPr>
              <a:solidFill>
                <a:srgbClr val="FFFFFF"/>
              </a:solidFill>
            </a:endParaRPr>
          </a:p>
          <a:p>
            <a:pPr indent="-342900" lvl="0" marL="457200" rtl="0" algn="l">
              <a:lnSpc>
                <a:spcPct val="100000"/>
              </a:lnSpc>
              <a:spcBef>
                <a:spcPts val="0"/>
              </a:spcBef>
              <a:spcAft>
                <a:spcPts val="0"/>
              </a:spcAft>
              <a:buClr>
                <a:srgbClr val="999999"/>
              </a:buClr>
              <a:buSzPts val="1800"/>
              <a:buAutoNum type="arabicPeriod"/>
            </a:pPr>
            <a:r>
              <a:rPr lang="en">
                <a:solidFill>
                  <a:srgbClr val="999999"/>
                </a:solidFill>
              </a:rPr>
              <a:t>Modeling and Evaluation of Sentence Simplification</a:t>
            </a:r>
            <a:endParaRPr>
              <a:solidFill>
                <a:srgbClr val="999999"/>
              </a:solidFill>
            </a:endParaRPr>
          </a:p>
          <a:p>
            <a:pPr indent="0" lvl="0" marL="0" rtl="0" algn="l">
              <a:lnSpc>
                <a:spcPct val="100000"/>
              </a:lnSpc>
              <a:spcBef>
                <a:spcPts val="0"/>
              </a:spcBef>
              <a:spcAft>
                <a:spcPts val="0"/>
              </a:spcAft>
              <a:buNone/>
            </a:pPr>
            <a:r>
              <a:t/>
            </a:r>
            <a:endParaRPr>
              <a:solidFill>
                <a:srgbClr val="999999"/>
              </a:solidFill>
            </a:endParaRPr>
          </a:p>
          <a:p>
            <a:pPr indent="-342900" lvl="0" marL="457200" rtl="0" algn="l">
              <a:lnSpc>
                <a:spcPct val="100000"/>
              </a:lnSpc>
              <a:spcBef>
                <a:spcPts val="0"/>
              </a:spcBef>
              <a:spcAft>
                <a:spcPts val="0"/>
              </a:spcAft>
              <a:buClr>
                <a:schemeClr val="lt1"/>
              </a:buClr>
              <a:buSzPts val="1800"/>
              <a:buAutoNum type="arabicPeriod"/>
            </a:pPr>
            <a:r>
              <a:rPr b="1" lang="en">
                <a:solidFill>
                  <a:schemeClr val="lt1"/>
                </a:solidFill>
              </a:rPr>
              <a:t>Recasting Text Simplification as a Retrieval Task</a:t>
            </a:r>
            <a:endParaRPr b="1">
              <a:solidFill>
                <a:schemeClr val="lt1"/>
              </a:solidFill>
            </a:endParaRPr>
          </a:p>
        </p:txBody>
      </p:sp>
      <p:sp>
        <p:nvSpPr>
          <p:cNvPr id="896" name="Google Shape;896;p10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Current Formulation</a:t>
            </a:r>
            <a:endParaRPr>
              <a:solidFill>
                <a:schemeClr val="lt1"/>
              </a:solidFill>
            </a:endParaRPr>
          </a:p>
        </p:txBody>
      </p:sp>
      <p:sp>
        <p:nvSpPr>
          <p:cNvPr id="112" name="Google Shape;112;p21"/>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355600" lvl="0" marL="457200" rtl="0" algn="l">
              <a:lnSpc>
                <a:spcPct val="100000"/>
              </a:lnSpc>
              <a:spcBef>
                <a:spcPts val="0"/>
              </a:spcBef>
              <a:spcAft>
                <a:spcPts val="0"/>
              </a:spcAft>
              <a:buClr>
                <a:schemeClr val="lt1"/>
              </a:buClr>
              <a:buSzPts val="2000"/>
              <a:buChar char="●"/>
            </a:pPr>
            <a:r>
              <a:rPr lang="en" sz="2000">
                <a:solidFill>
                  <a:schemeClr val="lt1"/>
                </a:solidFill>
              </a:rPr>
              <a:t>Substitution</a:t>
            </a:r>
            <a:endParaRPr sz="2000">
              <a:solidFill>
                <a:schemeClr val="lt1"/>
              </a:solidFill>
            </a:endParaRPr>
          </a:p>
          <a:p>
            <a:pPr indent="0" lvl="0" marL="0" rtl="0" algn="l">
              <a:lnSpc>
                <a:spcPct val="100000"/>
              </a:lnSpc>
              <a:spcBef>
                <a:spcPts val="0"/>
              </a:spcBef>
              <a:spcAft>
                <a:spcPts val="0"/>
              </a:spcAft>
              <a:buNone/>
            </a:pPr>
            <a:r>
              <a:t/>
            </a:r>
            <a:endParaRPr sz="2000">
              <a:solidFill>
                <a:schemeClr val="lt1"/>
              </a:solidFill>
            </a:endParaRPr>
          </a:p>
          <a:p>
            <a:pPr indent="-355600" lvl="0" marL="457200" rtl="0" algn="l">
              <a:lnSpc>
                <a:spcPct val="100000"/>
              </a:lnSpc>
              <a:spcBef>
                <a:spcPts val="0"/>
              </a:spcBef>
              <a:spcAft>
                <a:spcPts val="0"/>
              </a:spcAft>
              <a:buClr>
                <a:schemeClr val="lt1"/>
              </a:buClr>
              <a:buSzPts val="2000"/>
              <a:buChar char="●"/>
            </a:pPr>
            <a:r>
              <a:rPr lang="en" sz="2000">
                <a:solidFill>
                  <a:schemeClr val="lt1"/>
                </a:solidFill>
              </a:rPr>
              <a:t>Reordering</a:t>
            </a:r>
            <a:endParaRPr sz="2000">
              <a:solidFill>
                <a:schemeClr val="lt1"/>
              </a:solidFill>
            </a:endParaRPr>
          </a:p>
          <a:p>
            <a:pPr indent="0" lvl="0" marL="0" rtl="0" algn="l">
              <a:lnSpc>
                <a:spcPct val="100000"/>
              </a:lnSpc>
              <a:spcBef>
                <a:spcPts val="0"/>
              </a:spcBef>
              <a:spcAft>
                <a:spcPts val="0"/>
              </a:spcAft>
              <a:buNone/>
            </a:pPr>
            <a:r>
              <a:t/>
            </a:r>
            <a:endParaRPr sz="2000">
              <a:solidFill>
                <a:schemeClr val="lt1"/>
              </a:solidFill>
            </a:endParaRPr>
          </a:p>
          <a:p>
            <a:pPr indent="-355600" lvl="0" marL="457200" rtl="0" algn="l">
              <a:lnSpc>
                <a:spcPct val="100000"/>
              </a:lnSpc>
              <a:spcBef>
                <a:spcPts val="0"/>
              </a:spcBef>
              <a:spcAft>
                <a:spcPts val="0"/>
              </a:spcAft>
              <a:buClr>
                <a:schemeClr val="lt1"/>
              </a:buClr>
              <a:buSzPts val="2000"/>
              <a:buChar char="●"/>
            </a:pPr>
            <a:r>
              <a:rPr lang="en" sz="2000">
                <a:solidFill>
                  <a:schemeClr val="lt1"/>
                </a:solidFill>
              </a:rPr>
              <a:t>Deletion</a:t>
            </a:r>
            <a:endParaRPr sz="2000">
              <a:solidFill>
                <a:schemeClr val="lt1"/>
              </a:solidFill>
            </a:endParaRPr>
          </a:p>
        </p:txBody>
      </p:sp>
      <p:sp>
        <p:nvSpPr>
          <p:cNvPr id="113" name="Google Shape;113;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pic>
        <p:nvPicPr>
          <p:cNvPr id="114" name="Google Shape;114;p21"/>
          <p:cNvPicPr preferRelativeResize="0"/>
          <p:nvPr/>
        </p:nvPicPr>
        <p:blipFill>
          <a:blip r:embed="rId3">
            <a:alphaModFix/>
          </a:blip>
          <a:stretch>
            <a:fillRect/>
          </a:stretch>
        </p:blipFill>
        <p:spPr>
          <a:xfrm>
            <a:off x="4504225" y="1154487"/>
            <a:ext cx="4260299" cy="3623338"/>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10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Motivating Example</a:t>
            </a:r>
            <a:endParaRPr>
              <a:solidFill>
                <a:schemeClr val="lt1"/>
              </a:solidFill>
            </a:endParaRPr>
          </a:p>
        </p:txBody>
      </p:sp>
      <p:pic>
        <p:nvPicPr>
          <p:cNvPr id="902" name="Google Shape;902;p102"/>
          <p:cNvPicPr preferRelativeResize="0"/>
          <p:nvPr/>
        </p:nvPicPr>
        <p:blipFill>
          <a:blip r:embed="rId3">
            <a:alphaModFix/>
          </a:blip>
          <a:stretch>
            <a:fillRect/>
          </a:stretch>
        </p:blipFill>
        <p:spPr>
          <a:xfrm>
            <a:off x="152400" y="1307975"/>
            <a:ext cx="8839201" cy="3205832"/>
          </a:xfrm>
          <a:prstGeom prst="rect">
            <a:avLst/>
          </a:prstGeom>
          <a:noFill/>
          <a:ln>
            <a:noFill/>
          </a:ln>
        </p:spPr>
      </p:pic>
      <p:sp>
        <p:nvSpPr>
          <p:cNvPr id="903" name="Google Shape;903;p10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0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Motivating Example</a:t>
            </a:r>
            <a:endParaRPr>
              <a:solidFill>
                <a:schemeClr val="lt1"/>
              </a:solidFill>
            </a:endParaRPr>
          </a:p>
        </p:txBody>
      </p:sp>
      <p:pic>
        <p:nvPicPr>
          <p:cNvPr id="909" name="Google Shape;909;p103"/>
          <p:cNvPicPr preferRelativeResize="0"/>
          <p:nvPr/>
        </p:nvPicPr>
        <p:blipFill>
          <a:blip r:embed="rId3">
            <a:alphaModFix/>
          </a:blip>
          <a:stretch>
            <a:fillRect/>
          </a:stretch>
        </p:blipFill>
        <p:spPr>
          <a:xfrm>
            <a:off x="152400" y="1307975"/>
            <a:ext cx="8839201" cy="3205832"/>
          </a:xfrm>
          <a:prstGeom prst="rect">
            <a:avLst/>
          </a:prstGeom>
          <a:noFill/>
          <a:ln>
            <a:noFill/>
          </a:ln>
        </p:spPr>
      </p:pic>
      <p:sp>
        <p:nvSpPr>
          <p:cNvPr id="910" name="Google Shape;910;p103"/>
          <p:cNvSpPr/>
          <p:nvPr/>
        </p:nvSpPr>
        <p:spPr>
          <a:xfrm>
            <a:off x="1990175" y="2973550"/>
            <a:ext cx="869700" cy="3081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0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10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Motivating Example</a:t>
            </a:r>
            <a:endParaRPr>
              <a:solidFill>
                <a:schemeClr val="lt1"/>
              </a:solidFill>
            </a:endParaRPr>
          </a:p>
        </p:txBody>
      </p:sp>
      <p:pic>
        <p:nvPicPr>
          <p:cNvPr id="917" name="Google Shape;917;p104"/>
          <p:cNvPicPr preferRelativeResize="0"/>
          <p:nvPr/>
        </p:nvPicPr>
        <p:blipFill>
          <a:blip r:embed="rId3">
            <a:alphaModFix/>
          </a:blip>
          <a:stretch>
            <a:fillRect/>
          </a:stretch>
        </p:blipFill>
        <p:spPr>
          <a:xfrm>
            <a:off x="152400" y="1307975"/>
            <a:ext cx="8839201" cy="3205832"/>
          </a:xfrm>
          <a:prstGeom prst="rect">
            <a:avLst/>
          </a:prstGeom>
          <a:noFill/>
          <a:ln>
            <a:noFill/>
          </a:ln>
        </p:spPr>
      </p:pic>
      <p:sp>
        <p:nvSpPr>
          <p:cNvPr id="918" name="Google Shape;918;p104"/>
          <p:cNvSpPr/>
          <p:nvPr/>
        </p:nvSpPr>
        <p:spPr>
          <a:xfrm>
            <a:off x="2969450" y="2571750"/>
            <a:ext cx="742500" cy="2553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0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10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Reformulat</a:t>
            </a:r>
            <a:r>
              <a:rPr lang="en">
                <a:solidFill>
                  <a:schemeClr val="lt1"/>
                </a:solidFill>
              </a:rPr>
              <a:t>ing as Information Retrieval Problem</a:t>
            </a:r>
            <a:endParaRPr>
              <a:solidFill>
                <a:schemeClr val="lt1"/>
              </a:solidFill>
            </a:endParaRPr>
          </a:p>
        </p:txBody>
      </p:sp>
      <p:sp>
        <p:nvSpPr>
          <p:cNvPr id="925" name="Google Shape;925;p10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10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Reformulat</a:t>
            </a:r>
            <a:r>
              <a:rPr lang="en">
                <a:solidFill>
                  <a:schemeClr val="lt1"/>
                </a:solidFill>
              </a:rPr>
              <a:t>ing as Information Retrieval Problem</a:t>
            </a:r>
            <a:endParaRPr>
              <a:solidFill>
                <a:schemeClr val="lt1"/>
              </a:solidFill>
            </a:endParaRPr>
          </a:p>
        </p:txBody>
      </p:sp>
      <p:sp>
        <p:nvSpPr>
          <p:cNvPr id="931" name="Google Shape;931;p10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Critical c</a:t>
            </a:r>
            <a:r>
              <a:rPr lang="en">
                <a:solidFill>
                  <a:schemeClr val="lt1"/>
                </a:solidFill>
              </a:rPr>
              <a:t>oncept identification</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457200" rtl="0" algn="l">
              <a:spcBef>
                <a:spcPts val="0"/>
              </a:spcBef>
              <a:spcAft>
                <a:spcPts val="0"/>
              </a:spcAft>
              <a:buNone/>
            </a:pPr>
            <a:r>
              <a:t/>
            </a:r>
            <a:endParaRPr>
              <a:solidFill>
                <a:schemeClr val="lt1"/>
              </a:solidFill>
            </a:endParaRPr>
          </a:p>
          <a:p>
            <a:pPr indent="0" lvl="0" marL="0" rtl="0" algn="l">
              <a:spcBef>
                <a:spcPts val="1200"/>
              </a:spcBef>
              <a:spcAft>
                <a:spcPts val="1200"/>
              </a:spcAft>
              <a:buNone/>
            </a:pPr>
            <a:r>
              <a:t/>
            </a:r>
            <a:endParaRPr>
              <a:solidFill>
                <a:schemeClr val="lt1"/>
              </a:solidFill>
            </a:endParaRPr>
          </a:p>
        </p:txBody>
      </p:sp>
      <p:sp>
        <p:nvSpPr>
          <p:cNvPr id="932" name="Google Shape;932;p10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0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Reformulating</a:t>
            </a:r>
            <a:r>
              <a:rPr lang="en">
                <a:solidFill>
                  <a:schemeClr val="lt1"/>
                </a:solidFill>
              </a:rPr>
              <a:t> as Information Retrieval Problem</a:t>
            </a:r>
            <a:endParaRPr>
              <a:solidFill>
                <a:schemeClr val="lt1"/>
              </a:solidFill>
            </a:endParaRPr>
          </a:p>
        </p:txBody>
      </p:sp>
      <p:sp>
        <p:nvSpPr>
          <p:cNvPr id="938" name="Google Shape;938;p10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Critical c</a:t>
            </a:r>
            <a:r>
              <a:rPr lang="en">
                <a:solidFill>
                  <a:schemeClr val="lt1"/>
                </a:solidFill>
              </a:rPr>
              <a:t>oncept identification</a:t>
            </a:r>
            <a:endParaRPr>
              <a:solidFill>
                <a:schemeClr val="lt1"/>
              </a:solidFill>
            </a:endParaRPr>
          </a:p>
          <a:p>
            <a:pPr indent="0" lvl="0" marL="0" rtl="0" algn="l">
              <a:spcBef>
                <a:spcPts val="0"/>
              </a:spcBef>
              <a:spcAft>
                <a:spcPts val="0"/>
              </a:spcAft>
              <a:buNone/>
            </a:pPr>
            <a:r>
              <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Leveled document retrieval</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457200" rtl="0" algn="l">
              <a:spcBef>
                <a:spcPts val="0"/>
              </a:spcBef>
              <a:spcAft>
                <a:spcPts val="0"/>
              </a:spcAft>
              <a:buNone/>
            </a:pPr>
            <a:r>
              <a:t/>
            </a:r>
            <a:endParaRPr>
              <a:solidFill>
                <a:schemeClr val="lt1"/>
              </a:solidFill>
            </a:endParaRPr>
          </a:p>
          <a:p>
            <a:pPr indent="0" lvl="0" marL="0" rtl="0" algn="l">
              <a:spcBef>
                <a:spcPts val="1200"/>
              </a:spcBef>
              <a:spcAft>
                <a:spcPts val="1200"/>
              </a:spcAft>
              <a:buNone/>
            </a:pPr>
            <a:r>
              <a:t/>
            </a:r>
            <a:endParaRPr>
              <a:solidFill>
                <a:schemeClr val="lt1"/>
              </a:solidFill>
            </a:endParaRPr>
          </a:p>
        </p:txBody>
      </p:sp>
      <p:sp>
        <p:nvSpPr>
          <p:cNvPr id="939" name="Google Shape;939;p10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10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Reformulating as Information Retrieval Problem</a:t>
            </a:r>
            <a:endParaRPr>
              <a:solidFill>
                <a:schemeClr val="lt1"/>
              </a:solidFill>
            </a:endParaRPr>
          </a:p>
        </p:txBody>
      </p:sp>
      <p:sp>
        <p:nvSpPr>
          <p:cNvPr id="945" name="Google Shape;945;p10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Critical concept identification</a:t>
            </a:r>
            <a:endParaRPr>
              <a:solidFill>
                <a:schemeClr val="lt1"/>
              </a:solidFill>
            </a:endParaRPr>
          </a:p>
          <a:p>
            <a:pPr indent="0" lvl="0" marL="457200" rtl="0" algn="l">
              <a:spcBef>
                <a:spcPts val="0"/>
              </a:spcBef>
              <a:spcAft>
                <a:spcPts val="0"/>
              </a:spcAft>
              <a:buNone/>
            </a:pPr>
            <a:r>
              <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Leveled document retrieval</a:t>
            </a:r>
            <a:endParaRPr>
              <a:solidFill>
                <a:schemeClr val="lt1"/>
              </a:solidFill>
            </a:endParaRPr>
          </a:p>
          <a:p>
            <a:pPr indent="0" lvl="0" marL="457200" rtl="0" algn="l">
              <a:spcBef>
                <a:spcPts val="0"/>
              </a:spcBef>
              <a:spcAft>
                <a:spcPts val="0"/>
              </a:spcAft>
              <a:buNone/>
            </a:pPr>
            <a:r>
              <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Document filtering</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457200" rtl="0" algn="l">
              <a:spcBef>
                <a:spcPts val="0"/>
              </a:spcBef>
              <a:spcAft>
                <a:spcPts val="0"/>
              </a:spcAft>
              <a:buNone/>
            </a:pPr>
            <a:r>
              <a:t/>
            </a:r>
            <a:endParaRPr>
              <a:solidFill>
                <a:schemeClr val="lt1"/>
              </a:solidFill>
            </a:endParaRPr>
          </a:p>
          <a:p>
            <a:pPr indent="0" lvl="0" marL="0" rtl="0" algn="l">
              <a:spcBef>
                <a:spcPts val="1200"/>
              </a:spcBef>
              <a:spcAft>
                <a:spcPts val="1200"/>
              </a:spcAft>
              <a:buNone/>
            </a:pPr>
            <a:r>
              <a:t/>
            </a:r>
            <a:endParaRPr>
              <a:solidFill>
                <a:schemeClr val="lt1"/>
              </a:solidFill>
            </a:endParaRPr>
          </a:p>
        </p:txBody>
      </p:sp>
      <p:sp>
        <p:nvSpPr>
          <p:cNvPr id="946" name="Google Shape;946;p10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0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Reformulating as Information Retrieval Problem</a:t>
            </a:r>
            <a:endParaRPr>
              <a:solidFill>
                <a:schemeClr val="lt1"/>
              </a:solidFill>
            </a:endParaRPr>
          </a:p>
        </p:txBody>
      </p:sp>
      <p:sp>
        <p:nvSpPr>
          <p:cNvPr id="952" name="Google Shape;952;p10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999999"/>
              </a:buClr>
              <a:buSzPts val="1800"/>
              <a:buChar char="●"/>
            </a:pPr>
            <a:r>
              <a:rPr lang="en">
                <a:solidFill>
                  <a:srgbClr val="999999"/>
                </a:solidFill>
              </a:rPr>
              <a:t>Critical c</a:t>
            </a:r>
            <a:r>
              <a:rPr lang="en">
                <a:solidFill>
                  <a:srgbClr val="999999"/>
                </a:solidFill>
              </a:rPr>
              <a:t>oncept identification</a:t>
            </a:r>
            <a:endParaRPr>
              <a:solidFill>
                <a:srgbClr val="999999"/>
              </a:solidFill>
            </a:endParaRPr>
          </a:p>
          <a:p>
            <a:pPr indent="0" lvl="0" marL="457200" rtl="0" algn="l">
              <a:spcBef>
                <a:spcPts val="0"/>
              </a:spcBef>
              <a:spcAft>
                <a:spcPts val="0"/>
              </a:spcAft>
              <a:buNone/>
            </a:pPr>
            <a:r>
              <a:t/>
            </a:r>
            <a:endParaRPr>
              <a:solidFill>
                <a:srgbClr val="FFFFFF"/>
              </a:solidFill>
            </a:endParaRPr>
          </a:p>
          <a:p>
            <a:pPr indent="-342900" lvl="0" marL="457200" rtl="0" algn="l">
              <a:spcBef>
                <a:spcPts val="0"/>
              </a:spcBef>
              <a:spcAft>
                <a:spcPts val="0"/>
              </a:spcAft>
              <a:buClr>
                <a:schemeClr val="lt1"/>
              </a:buClr>
              <a:buSzPts val="1800"/>
              <a:buChar char="●"/>
            </a:pPr>
            <a:r>
              <a:rPr b="1" lang="en">
                <a:solidFill>
                  <a:schemeClr val="lt1"/>
                </a:solidFill>
              </a:rPr>
              <a:t>Leveled document retrieval</a:t>
            </a:r>
            <a:endParaRPr b="1">
              <a:solidFill>
                <a:schemeClr val="lt1"/>
              </a:solidFill>
            </a:endParaRPr>
          </a:p>
          <a:p>
            <a:pPr indent="0" lvl="0" marL="457200" rtl="0" algn="l">
              <a:spcBef>
                <a:spcPts val="0"/>
              </a:spcBef>
              <a:spcAft>
                <a:spcPts val="0"/>
              </a:spcAft>
              <a:buNone/>
            </a:pPr>
            <a:r>
              <a:t/>
            </a:r>
            <a:endParaRPr b="1">
              <a:solidFill>
                <a:schemeClr val="lt1"/>
              </a:solidFill>
            </a:endParaRPr>
          </a:p>
          <a:p>
            <a:pPr indent="-342900" lvl="0" marL="457200" rtl="0" algn="l">
              <a:spcBef>
                <a:spcPts val="0"/>
              </a:spcBef>
              <a:spcAft>
                <a:spcPts val="0"/>
              </a:spcAft>
              <a:buClr>
                <a:schemeClr val="lt1"/>
              </a:buClr>
              <a:buSzPts val="1800"/>
              <a:buChar char="●"/>
            </a:pPr>
            <a:r>
              <a:rPr b="1" lang="en">
                <a:solidFill>
                  <a:schemeClr val="lt1"/>
                </a:solidFill>
              </a:rPr>
              <a:t>Document filtering</a:t>
            </a:r>
            <a:endParaRPr b="1">
              <a:solidFill>
                <a:schemeClr val="lt1"/>
              </a:solidFill>
            </a:endParaRPr>
          </a:p>
          <a:p>
            <a:pPr indent="0" lvl="0" marL="0" rtl="0" algn="l">
              <a:spcBef>
                <a:spcPts val="0"/>
              </a:spcBef>
              <a:spcAft>
                <a:spcPts val="0"/>
              </a:spcAft>
              <a:buNone/>
            </a:pPr>
            <a:r>
              <a:t/>
            </a:r>
            <a:endParaRPr>
              <a:solidFill>
                <a:srgbClr val="FFFFFF"/>
              </a:solidFill>
            </a:endParaRPr>
          </a:p>
          <a:p>
            <a:pPr indent="0" lvl="0" marL="457200" rtl="0" algn="l">
              <a:spcBef>
                <a:spcPts val="0"/>
              </a:spcBef>
              <a:spcAft>
                <a:spcPts val="0"/>
              </a:spcAft>
              <a:buNone/>
            </a:pPr>
            <a:r>
              <a:t/>
            </a:r>
            <a:endParaRPr>
              <a:solidFill>
                <a:srgbClr val="FFFFFF"/>
              </a:solidFill>
            </a:endParaRPr>
          </a:p>
          <a:p>
            <a:pPr indent="0" lvl="0" marL="0" rtl="0" algn="l">
              <a:spcBef>
                <a:spcPts val="1200"/>
              </a:spcBef>
              <a:spcAft>
                <a:spcPts val="1200"/>
              </a:spcAft>
              <a:buNone/>
            </a:pPr>
            <a:r>
              <a:t/>
            </a:r>
            <a:endParaRPr>
              <a:solidFill>
                <a:srgbClr val="FFFFFF"/>
              </a:solidFill>
            </a:endParaRPr>
          </a:p>
        </p:txBody>
      </p:sp>
      <p:sp>
        <p:nvSpPr>
          <p:cNvPr id="953" name="Google Shape;953;p10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1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Complexity-Sensitive Retrieval: Problem Setup</a:t>
            </a:r>
            <a:endParaRPr>
              <a:solidFill>
                <a:schemeClr val="lt1"/>
              </a:solidFill>
            </a:endParaRPr>
          </a:p>
        </p:txBody>
      </p:sp>
      <p:sp>
        <p:nvSpPr>
          <p:cNvPr id="959" name="Google Shape;959;p110"/>
          <p:cNvSpPr txBox="1"/>
          <p:nvPr>
            <p:ph idx="1" type="body"/>
          </p:nvPr>
        </p:nvSpPr>
        <p:spPr>
          <a:xfrm>
            <a:off x="1058950" y="3545850"/>
            <a:ext cx="1904400" cy="5727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SzPts val="935"/>
              <a:buNone/>
            </a:pPr>
            <a:r>
              <a:rPr b="1" lang="en" sz="1190" u="sng">
                <a:solidFill>
                  <a:schemeClr val="lt1"/>
                </a:solidFill>
              </a:rPr>
              <a:t>Input</a:t>
            </a:r>
            <a:r>
              <a:rPr lang="en" sz="1190">
                <a:solidFill>
                  <a:schemeClr val="lt1"/>
                </a:solidFill>
              </a:rPr>
              <a:t>: </a:t>
            </a:r>
            <a:r>
              <a:rPr lang="en" sz="1190">
                <a:solidFill>
                  <a:schemeClr val="lt1"/>
                </a:solidFill>
                <a:latin typeface="Arial"/>
                <a:ea typeface="Arial"/>
                <a:cs typeface="Arial"/>
                <a:sym typeface="Arial"/>
              </a:rPr>
              <a:t>a phrase,</a:t>
            </a:r>
            <a:r>
              <a:rPr lang="en" sz="1190">
                <a:solidFill>
                  <a:schemeClr val="lt1"/>
                </a:solidFill>
              </a:rPr>
              <a:t> </a:t>
            </a:r>
            <a:r>
              <a:rPr lang="en" sz="1190">
                <a:solidFill>
                  <a:schemeClr val="lt1"/>
                </a:solidFill>
                <a:latin typeface="Arial"/>
                <a:ea typeface="Arial"/>
                <a:cs typeface="Arial"/>
                <a:sym typeface="Arial"/>
              </a:rPr>
              <a:t>sentence, or document</a:t>
            </a:r>
            <a:endParaRPr sz="1190">
              <a:solidFill>
                <a:schemeClr val="lt1"/>
              </a:solidFill>
            </a:endParaRPr>
          </a:p>
        </p:txBody>
      </p:sp>
      <p:sp>
        <p:nvSpPr>
          <p:cNvPr id="960" name="Google Shape;960;p1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pic>
        <p:nvPicPr>
          <p:cNvPr id="961" name="Google Shape;961;p110"/>
          <p:cNvPicPr preferRelativeResize="0"/>
          <p:nvPr/>
        </p:nvPicPr>
        <p:blipFill>
          <a:blip r:embed="rId3">
            <a:alphaModFix/>
          </a:blip>
          <a:stretch>
            <a:fillRect/>
          </a:stretch>
        </p:blipFill>
        <p:spPr>
          <a:xfrm>
            <a:off x="1410475" y="1882400"/>
            <a:ext cx="1201350" cy="14528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1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Complexity-Sensitive Retrieval: Problem Setup</a:t>
            </a:r>
            <a:endParaRPr>
              <a:solidFill>
                <a:schemeClr val="lt1"/>
              </a:solidFill>
            </a:endParaRPr>
          </a:p>
        </p:txBody>
      </p:sp>
      <p:sp>
        <p:nvSpPr>
          <p:cNvPr id="967" name="Google Shape;967;p111"/>
          <p:cNvSpPr txBox="1"/>
          <p:nvPr>
            <p:ph idx="1" type="body"/>
          </p:nvPr>
        </p:nvSpPr>
        <p:spPr>
          <a:xfrm>
            <a:off x="1058950" y="3545850"/>
            <a:ext cx="1904400" cy="5727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SzPts val="935"/>
              <a:buNone/>
            </a:pPr>
            <a:r>
              <a:rPr b="1" lang="en" sz="1190" u="sng">
                <a:solidFill>
                  <a:schemeClr val="lt1"/>
                </a:solidFill>
              </a:rPr>
              <a:t>Input</a:t>
            </a:r>
            <a:r>
              <a:rPr lang="en" sz="1190">
                <a:solidFill>
                  <a:schemeClr val="lt1"/>
                </a:solidFill>
              </a:rPr>
              <a:t>: </a:t>
            </a:r>
            <a:r>
              <a:rPr lang="en" sz="1190">
                <a:solidFill>
                  <a:schemeClr val="lt1"/>
                </a:solidFill>
                <a:latin typeface="Arial"/>
                <a:ea typeface="Arial"/>
                <a:cs typeface="Arial"/>
                <a:sym typeface="Arial"/>
              </a:rPr>
              <a:t>a phrase,</a:t>
            </a:r>
            <a:r>
              <a:rPr lang="en" sz="1190">
                <a:solidFill>
                  <a:schemeClr val="lt1"/>
                </a:solidFill>
              </a:rPr>
              <a:t> </a:t>
            </a:r>
            <a:r>
              <a:rPr lang="en" sz="1190">
                <a:solidFill>
                  <a:schemeClr val="lt1"/>
                </a:solidFill>
                <a:latin typeface="Arial"/>
                <a:ea typeface="Arial"/>
                <a:cs typeface="Arial"/>
                <a:sym typeface="Arial"/>
              </a:rPr>
              <a:t>sentence, or document</a:t>
            </a:r>
            <a:endParaRPr sz="1190">
              <a:solidFill>
                <a:schemeClr val="lt1"/>
              </a:solidFill>
            </a:endParaRPr>
          </a:p>
        </p:txBody>
      </p:sp>
      <p:sp>
        <p:nvSpPr>
          <p:cNvPr id="968" name="Google Shape;968;p1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2"/>
                </a:solidFill>
                <a:latin typeface="Arial"/>
                <a:ea typeface="Arial"/>
                <a:cs typeface="Arial"/>
                <a:sym typeface="Arial"/>
              </a:rPr>
              <a:t>‹#›</a:t>
            </a:fld>
            <a:endParaRPr>
              <a:solidFill>
                <a:schemeClr val="lt2"/>
              </a:solidFill>
              <a:latin typeface="Arial"/>
              <a:ea typeface="Arial"/>
              <a:cs typeface="Arial"/>
              <a:sym typeface="Arial"/>
            </a:endParaRPr>
          </a:p>
        </p:txBody>
      </p:sp>
      <p:pic>
        <p:nvPicPr>
          <p:cNvPr id="969" name="Google Shape;969;p111"/>
          <p:cNvPicPr preferRelativeResize="0"/>
          <p:nvPr/>
        </p:nvPicPr>
        <p:blipFill>
          <a:blip r:embed="rId3">
            <a:alphaModFix/>
          </a:blip>
          <a:stretch>
            <a:fillRect/>
          </a:stretch>
        </p:blipFill>
        <p:spPr>
          <a:xfrm>
            <a:off x="3774538" y="1693200"/>
            <a:ext cx="1594922" cy="1831200"/>
          </a:xfrm>
          <a:prstGeom prst="rect">
            <a:avLst/>
          </a:prstGeom>
          <a:noFill/>
          <a:ln>
            <a:noFill/>
          </a:ln>
        </p:spPr>
      </p:pic>
      <p:sp>
        <p:nvSpPr>
          <p:cNvPr id="970" name="Google Shape;970;p111"/>
          <p:cNvSpPr txBox="1"/>
          <p:nvPr/>
        </p:nvSpPr>
        <p:spPr>
          <a:xfrm>
            <a:off x="3619800" y="3570600"/>
            <a:ext cx="19044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100">
                <a:solidFill>
                  <a:schemeClr val="lt1"/>
                </a:solidFill>
              </a:rPr>
              <a:t>k</a:t>
            </a:r>
            <a:r>
              <a:rPr lang="en" sz="1100">
                <a:solidFill>
                  <a:schemeClr val="lt1"/>
                </a:solidFill>
              </a:rPr>
              <a:t> related texts at a variety of complexity levels</a:t>
            </a:r>
            <a:endParaRPr sz="1100"/>
          </a:p>
        </p:txBody>
      </p:sp>
      <p:pic>
        <p:nvPicPr>
          <p:cNvPr id="971" name="Google Shape;971;p111"/>
          <p:cNvPicPr preferRelativeResize="0"/>
          <p:nvPr/>
        </p:nvPicPr>
        <p:blipFill>
          <a:blip r:embed="rId4">
            <a:alphaModFix/>
          </a:blip>
          <a:stretch>
            <a:fillRect/>
          </a:stretch>
        </p:blipFill>
        <p:spPr>
          <a:xfrm>
            <a:off x="1410475" y="1882400"/>
            <a:ext cx="1201350" cy="1452800"/>
          </a:xfrm>
          <a:prstGeom prst="rect">
            <a:avLst/>
          </a:prstGeom>
          <a:noFill/>
          <a:ln>
            <a:noFill/>
          </a:ln>
        </p:spPr>
      </p:pic>
      <p:cxnSp>
        <p:nvCxnSpPr>
          <p:cNvPr id="972" name="Google Shape;972;p111"/>
          <p:cNvCxnSpPr>
            <a:endCxn id="969" idx="1"/>
          </p:cNvCxnSpPr>
          <p:nvPr/>
        </p:nvCxnSpPr>
        <p:spPr>
          <a:xfrm>
            <a:off x="2611738" y="2608800"/>
            <a:ext cx="1162800" cy="0"/>
          </a:xfrm>
          <a:prstGeom prst="straightConnector1">
            <a:avLst/>
          </a:prstGeom>
          <a:noFill/>
          <a:ln cap="flat" cmpd="sng" w="38100">
            <a:solidFill>
              <a:schemeClr val="dk2"/>
            </a:solidFill>
            <a:prstDash val="solid"/>
            <a:round/>
            <a:headEnd len="med" w="med" type="none"/>
            <a:tailEnd len="med" w="med" type="stealth"/>
          </a:ln>
        </p:spPr>
      </p:cxn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